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6"/>
  </p:notesMasterIdLst>
  <p:handoutMasterIdLst>
    <p:handoutMasterId r:id="rId27"/>
  </p:handoutMasterIdLst>
  <p:sldIdLst>
    <p:sldId id="262" r:id="rId5"/>
    <p:sldId id="258"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61" r:id="rId25"/>
  </p:sldIdLst>
  <p:sldSz cx="12192000" cy="6858000"/>
  <p:notesSz cx="6858000" cy="9144000"/>
  <p:embeddedFontLst>
    <p:embeddedFont>
      <p:font typeface="Aptos Light" panose="020B0004020202020204" pitchFamily="34" charset="0"/>
      <p:regular r:id="rId28"/>
      <p:italic r:id="rId29"/>
    </p:embeddedFont>
    <p:embeddedFont>
      <p:font typeface="Aptos SemiBold" panose="020B0004020202020204" pitchFamily="34" charset="0"/>
      <p:bold r:id="rId30"/>
      <p:boldItalic r:id="rId31"/>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akers Guide" id="{27795A13-53A3-47E6-A341-D8DB6B118A66}">
          <p14:sldIdLst/>
        </p14:section>
        <p14:section name="Introduction" id="{12A5553E-9F95-4F05-914A-17165E3748DB}">
          <p14:sldIdLst>
            <p14:sldId id="262"/>
          </p14:sldIdLst>
        </p14:section>
        <p14:section name="Content" id="{00D488AD-5A18-E940-8549-58472631C3A5}">
          <p14:sldIdLst>
            <p14:sldId id="258"/>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 name="End" id="{EA55D9A4-5550-450F-A6F9-F33649CDDA31}">
          <p14:sldIdLst>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D00"/>
    <a:srgbClr val="FFEDC5"/>
    <a:srgbClr val="2C2E35"/>
    <a:srgbClr val="46AFE4"/>
    <a:srgbClr val="5D93DD"/>
    <a:srgbClr val="DB01B0"/>
    <a:srgbClr val="630B78"/>
    <a:srgbClr val="FF8484"/>
    <a:srgbClr val="A456E8"/>
    <a:srgbClr val="2C26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EE496-3314-4265-ABF0-3222BD1F3BB2}" v="30" dt="2025-05-16T07:44:43.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2" autoAdjust="0"/>
    <p:restoredTop sz="68996" autoAdjust="0"/>
  </p:normalViewPr>
  <p:slideViewPr>
    <p:cSldViewPr snapToGrid="0">
      <p:cViewPr>
        <p:scale>
          <a:sx n="60" d="100"/>
          <a:sy n="60" d="100"/>
        </p:scale>
        <p:origin x="1688" y="26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76" d="100"/>
          <a:sy n="76" d="100"/>
        </p:scale>
        <p:origin x="292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759C1F4D-1C5B-4B9A-94DF-51834604B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EE6BE8B9-2BDE-4730-A240-55B768E33D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2B4123-62FB-4EA6-8374-9D69607216F1}" type="datetimeFigureOut">
              <a:rPr lang="cs-CZ" smtClean="0"/>
              <a:t>18.05.2025</a:t>
            </a:fld>
            <a:endParaRPr lang="cs-CZ"/>
          </a:p>
        </p:txBody>
      </p:sp>
      <p:sp>
        <p:nvSpPr>
          <p:cNvPr id="4" name="Zástupný symbol pro zápatí 3">
            <a:extLst>
              <a:ext uri="{FF2B5EF4-FFF2-40B4-BE49-F238E27FC236}">
                <a16:creationId xmlns:a16="http://schemas.microsoft.com/office/drawing/2014/main" id="{06B4D516-0688-4B17-AC57-624F61D410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27D5F8D7-DD21-4092-9D04-1D30773521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1BF75-12D3-41DF-8F61-6B108F4F05BF}" type="slidenum">
              <a:rPr lang="cs-CZ" smtClean="0"/>
              <a:t>‹#›</a:t>
            </a:fld>
            <a:endParaRPr lang="cs-CZ"/>
          </a:p>
        </p:txBody>
      </p:sp>
    </p:spTree>
    <p:extLst>
      <p:ext uri="{BB962C8B-B14F-4D97-AF65-F5344CB8AC3E}">
        <p14:creationId xmlns:p14="http://schemas.microsoft.com/office/powerpoint/2010/main" val="1627141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FF28-30F9-4D66-97A7-78501E5564CC}" type="datetimeFigureOut">
              <a:rPr lang="cs-CZ" smtClean="0"/>
              <a:t>18.05.2025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1DD3D-A8C7-435A-9592-7745C7B0B046}" type="slidenum">
              <a:rPr lang="cs-CZ" smtClean="0"/>
              <a:t>‹#›</a:t>
            </a:fld>
            <a:endParaRPr lang="cs-CZ"/>
          </a:p>
        </p:txBody>
      </p:sp>
    </p:spTree>
    <p:extLst>
      <p:ext uri="{BB962C8B-B14F-4D97-AF65-F5344CB8AC3E}">
        <p14:creationId xmlns:p14="http://schemas.microsoft.com/office/powerpoint/2010/main" val="336576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a:t>
            </a:fld>
            <a:endParaRPr lang="cs-CZ"/>
          </a:p>
        </p:txBody>
      </p:sp>
    </p:spTree>
    <p:extLst>
      <p:ext uri="{BB962C8B-B14F-4D97-AF65-F5344CB8AC3E}">
        <p14:creationId xmlns:p14="http://schemas.microsoft.com/office/powerpoint/2010/main" val="308399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10</a:t>
            </a:fld>
            <a:endParaRPr lang="cs-CZ"/>
          </a:p>
        </p:txBody>
      </p:sp>
    </p:spTree>
    <p:extLst>
      <p:ext uri="{BB962C8B-B14F-4D97-AF65-F5344CB8AC3E}">
        <p14:creationId xmlns:p14="http://schemas.microsoft.com/office/powerpoint/2010/main" val="59946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11</a:t>
            </a:fld>
            <a:endParaRPr lang="cs-CZ"/>
          </a:p>
        </p:txBody>
      </p:sp>
    </p:spTree>
    <p:extLst>
      <p:ext uri="{BB962C8B-B14F-4D97-AF65-F5344CB8AC3E}">
        <p14:creationId xmlns:p14="http://schemas.microsoft.com/office/powerpoint/2010/main" val="287019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WinUI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WinUI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WinUI separated itself from this dependency on the Windows SDK.</a:t>
            </a:r>
          </a:p>
          <a:p>
            <a:endParaRPr lang="en-US" dirty="0"/>
          </a:p>
          <a:p>
            <a:r>
              <a:rPr lang="en-US" dirty="0"/>
              <a:t>Let’s take a very quick look at the UWP Shopping List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12</a:t>
            </a:fld>
            <a:endParaRPr lang="cs-CZ"/>
          </a:p>
        </p:txBody>
      </p:sp>
    </p:spTree>
    <p:extLst>
      <p:ext uri="{BB962C8B-B14F-4D97-AF65-F5344CB8AC3E}">
        <p14:creationId xmlns:p14="http://schemas.microsoft.com/office/powerpoint/2010/main" val="377322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is the UI component of the Windows App SDK. The UI framework is technically called WinUI 3, but with WinUI 2 becoming a legacy product, the team is leaning into using simply WinUI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WinUI.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WinUI with the Windows Community Toolkit and .NET Community Toolkit. You can read more about leveraging them in my WinUI 3 book.</a:t>
            </a:r>
          </a:p>
          <a:p>
            <a:endParaRPr lang="en-US" dirty="0"/>
          </a:p>
          <a:p>
            <a:r>
              <a:rPr lang="en-US" dirty="0"/>
              <a:t>Finally, Microsoft is really positioning WinUI as the top choice for developers to build the best apps for Windows. You can see that commitment in their partnerships with Apple &amp; Adobe to bring high profile, first-class apps to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13</a:t>
            </a:fld>
            <a:endParaRPr lang="cs-CZ"/>
          </a:p>
        </p:txBody>
      </p:sp>
    </p:spTree>
    <p:extLst>
      <p:ext uri="{BB962C8B-B14F-4D97-AF65-F5344CB8AC3E}">
        <p14:creationId xmlns:p14="http://schemas.microsoft.com/office/powerpoint/2010/main" val="42106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it requires debugging the app and relying on XAML Hot Reload to experiment with UI changes in the debugging session.</a:t>
            </a:r>
          </a:p>
          <a:p>
            <a:endParaRPr lang="en-US" dirty="0"/>
          </a:p>
          <a:p>
            <a:r>
              <a:rPr lang="en-US" dirty="0"/>
              <a:t>Next, WinUI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WinUI, you’ll have to leave the Xbox and HoloLens support behind. WinUI is Windows desktop only, unless you’re using something like Uno Platform.</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have a copy of my WinUI book, I added data validation to an app using a workaround that’s easy to add to your own apps.</a:t>
            </a:r>
          </a:p>
          <a:p>
            <a:endParaRPr lang="en-US" dirty="0"/>
          </a:p>
          <a:p>
            <a:r>
              <a:rPr lang="en-US" dirty="0"/>
              <a:t>Now let’s look at the WinUI app. This one has a basic MVVM implementation.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14</a:t>
            </a:fld>
            <a:endParaRPr lang="cs-CZ"/>
          </a:p>
        </p:txBody>
      </p:sp>
    </p:spTree>
    <p:extLst>
      <p:ext uri="{BB962C8B-B14F-4D97-AF65-F5344CB8AC3E}">
        <p14:creationId xmlns:p14="http://schemas.microsoft.com/office/powerpoint/2010/main" val="350881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WinUI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WinUI app under the covers. So, the MAUI team is dependent on the WinUI team for any native Windows controls to be available. Having the Map control now available in WinUI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15</a:t>
            </a:fld>
            <a:endParaRPr lang="cs-CZ"/>
          </a:p>
        </p:txBody>
      </p:sp>
    </p:spTree>
    <p:extLst>
      <p:ext uri="{BB962C8B-B14F-4D97-AF65-F5344CB8AC3E}">
        <p14:creationId xmlns:p14="http://schemas.microsoft.com/office/powerpoint/2010/main" val="162480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WinUI,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16</a:t>
            </a:fld>
            <a:endParaRPr lang="cs-CZ"/>
          </a:p>
        </p:txBody>
      </p:sp>
    </p:spTree>
    <p:extLst>
      <p:ext uri="{BB962C8B-B14F-4D97-AF65-F5344CB8AC3E}">
        <p14:creationId xmlns:p14="http://schemas.microsoft.com/office/powerpoint/2010/main" val="135504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17</a:t>
            </a:fld>
            <a:endParaRPr lang="cs-CZ"/>
          </a:p>
        </p:txBody>
      </p:sp>
    </p:spTree>
    <p:extLst>
      <p:ext uri="{BB962C8B-B14F-4D97-AF65-F5344CB8AC3E}">
        <p14:creationId xmlns:p14="http://schemas.microsoft.com/office/powerpoint/2010/main" val="304428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D835-8956-0F43-05A1-D1FA6D3C3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4DE3D-1D08-2F57-ED95-89DC70D3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5E781-6511-0CE5-8F1D-24A1C8196CC9}"/>
              </a:ext>
            </a:extLst>
          </p:cNvPr>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WinUI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WinUI shopping list app.</a:t>
            </a:r>
          </a:p>
          <a:p>
            <a:endParaRPr lang="en-US" dirty="0"/>
          </a:p>
          <a:p>
            <a:r>
              <a:rPr lang="en-US" dirty="0"/>
              <a:t>If there’s time, we’ll bring up the new project wizard to look at the options there.</a:t>
            </a:r>
          </a:p>
        </p:txBody>
      </p:sp>
      <p:sp>
        <p:nvSpPr>
          <p:cNvPr id="4" name="Slide Number Placeholder 3">
            <a:extLst>
              <a:ext uri="{FF2B5EF4-FFF2-40B4-BE49-F238E27FC236}">
                <a16:creationId xmlns:a16="http://schemas.microsoft.com/office/drawing/2014/main" id="{69B35823-D609-4E0D-B31D-1F224F774CBB}"/>
              </a:ext>
            </a:extLst>
          </p:cNvPr>
          <p:cNvSpPr>
            <a:spLocks noGrp="1"/>
          </p:cNvSpPr>
          <p:nvPr>
            <p:ph type="sldNum" sz="quarter" idx="5"/>
          </p:nvPr>
        </p:nvSpPr>
        <p:spPr/>
        <p:txBody>
          <a:bodyPr/>
          <a:lstStyle/>
          <a:p>
            <a:fld id="{ED91DD3D-A8C7-435A-9592-7745C7B0B046}" type="slidenum">
              <a:rPr lang="cs-CZ" smtClean="0"/>
              <a:t>18</a:t>
            </a:fld>
            <a:endParaRPr lang="cs-CZ"/>
          </a:p>
        </p:txBody>
      </p:sp>
    </p:spTree>
    <p:extLst>
      <p:ext uri="{BB962C8B-B14F-4D97-AF65-F5344CB8AC3E}">
        <p14:creationId xmlns:p14="http://schemas.microsoft.com/office/powerpoint/2010/main" val="263929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WinUI for native Windows apps. For cross platform .NET development, you’ll typically go with .NET MAUI. For the reasons to use WPF and WinUI, you should watch the “Navigating Win32 App Development with WinUI and WPF” session from Microsoft Build. These two slide images are from that slide deck. I have the link to a GitHub page with links to several sessions and other resources from Microsoft’s WinUI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WinUI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19</a:t>
            </a:fld>
            <a:endParaRPr lang="cs-CZ"/>
          </a:p>
        </p:txBody>
      </p:sp>
    </p:spTree>
    <p:extLst>
      <p:ext uri="{BB962C8B-B14F-4D97-AF65-F5344CB8AC3E}">
        <p14:creationId xmlns:p14="http://schemas.microsoft.com/office/powerpoint/2010/main" val="364331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a:t>
            </a:fld>
            <a:endParaRPr lang="cs-CZ"/>
          </a:p>
        </p:txBody>
      </p:sp>
    </p:spTree>
    <p:extLst>
      <p:ext uri="{BB962C8B-B14F-4D97-AF65-F5344CB8AC3E}">
        <p14:creationId xmlns:p14="http://schemas.microsoft.com/office/powerpoint/2010/main" val="290687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20</a:t>
            </a:fld>
            <a:endParaRPr lang="cs-CZ"/>
          </a:p>
        </p:txBody>
      </p:sp>
    </p:spTree>
    <p:extLst>
      <p:ext uri="{BB962C8B-B14F-4D97-AF65-F5344CB8AC3E}">
        <p14:creationId xmlns:p14="http://schemas.microsoft.com/office/powerpoint/2010/main" val="357332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a:t>If you have questions or want to chat later, you can reach out here.</a:t>
            </a:r>
          </a:p>
          <a:p>
            <a:endParaRPr lang="en-US" dirty="0"/>
          </a:p>
        </p:txBody>
      </p:sp>
      <p:sp>
        <p:nvSpPr>
          <p:cNvPr id="4" name="Zástupný symbol pro číslo snímku 3"/>
          <p:cNvSpPr>
            <a:spLocks noGrp="1"/>
          </p:cNvSpPr>
          <p:nvPr>
            <p:ph type="sldNum" sz="quarter" idx="5"/>
          </p:nvPr>
        </p:nvSpPr>
        <p:spPr/>
        <p:txBody>
          <a:bodyPr/>
          <a:lstStyle/>
          <a:p>
            <a:fld id="{ED91DD3D-A8C7-435A-9592-7745C7B0B046}" type="slidenum">
              <a:rPr lang="cs-CZ" smtClean="0"/>
              <a:t>21</a:t>
            </a:fld>
            <a:endParaRPr lang="cs-CZ"/>
          </a:p>
        </p:txBody>
      </p:sp>
    </p:spTree>
    <p:extLst>
      <p:ext uri="{BB962C8B-B14F-4D97-AF65-F5344CB8AC3E}">
        <p14:creationId xmlns:p14="http://schemas.microsoft.com/office/powerpoint/2010/main" val="187802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Blazor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3</a:t>
            </a:fld>
            <a:endParaRPr lang="cs-CZ"/>
          </a:p>
        </p:txBody>
      </p:sp>
    </p:spTree>
    <p:extLst>
      <p:ext uri="{BB962C8B-B14F-4D97-AF65-F5344CB8AC3E}">
        <p14:creationId xmlns:p14="http://schemas.microsoft.com/office/powerpoint/2010/main" val="409444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WinUI 3 (which ships with the Windows App SDK) and Blazor Hybrid apps. WinUI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4</a:t>
            </a:fld>
            <a:endParaRPr lang="cs-CZ"/>
          </a:p>
        </p:txBody>
      </p:sp>
    </p:spTree>
    <p:extLst>
      <p:ext uri="{BB962C8B-B14F-4D97-AF65-F5344CB8AC3E}">
        <p14:creationId xmlns:p14="http://schemas.microsoft.com/office/powerpoint/2010/main" val="8780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a:p>
            <a:r>
              <a:rPr lang="en-US" dirty="0"/>
              <a:t>s</a:t>
            </a:r>
          </a:p>
        </p:txBody>
      </p:sp>
      <p:sp>
        <p:nvSpPr>
          <p:cNvPr id="4" name="Slide Number Placeholder 3"/>
          <p:cNvSpPr>
            <a:spLocks noGrp="1"/>
          </p:cNvSpPr>
          <p:nvPr>
            <p:ph type="sldNum" sz="quarter" idx="5"/>
          </p:nvPr>
        </p:nvSpPr>
        <p:spPr/>
        <p:txBody>
          <a:bodyPr/>
          <a:lstStyle/>
          <a:p>
            <a:fld id="{ED91DD3D-A8C7-435A-9592-7745C7B0B046}" type="slidenum">
              <a:rPr lang="cs-CZ" smtClean="0"/>
              <a:t>5</a:t>
            </a:fld>
            <a:endParaRPr lang="cs-CZ"/>
          </a:p>
        </p:txBody>
      </p:sp>
    </p:spTree>
    <p:extLst>
      <p:ext uri="{BB962C8B-B14F-4D97-AF65-F5344CB8AC3E}">
        <p14:creationId xmlns:p14="http://schemas.microsoft.com/office/powerpoint/2010/main" val="9980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WinUI. Microsoft and some key partners like Apple and Adobe have been using WinUI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WinUI. Adobe’s WinUI app is called Fresco, you can also install Fresco from the Microsoft Store.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6</a:t>
            </a:fld>
            <a:endParaRPr lang="cs-CZ"/>
          </a:p>
        </p:txBody>
      </p:sp>
    </p:spTree>
    <p:extLst>
      <p:ext uri="{BB962C8B-B14F-4D97-AF65-F5344CB8AC3E}">
        <p14:creationId xmlns:p14="http://schemas.microsoft.com/office/powerpoint/2010/main" val="290263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WinUI.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7</a:t>
            </a:fld>
            <a:endParaRPr lang="cs-CZ"/>
          </a:p>
        </p:txBody>
      </p:sp>
    </p:spTree>
    <p:extLst>
      <p:ext uri="{BB962C8B-B14F-4D97-AF65-F5344CB8AC3E}">
        <p14:creationId xmlns:p14="http://schemas.microsoft.com/office/powerpoint/2010/main" val="31037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8</a:t>
            </a:fld>
            <a:endParaRPr lang="cs-CZ"/>
          </a:p>
        </p:txBody>
      </p:sp>
    </p:spTree>
    <p:extLst>
      <p:ext uri="{BB962C8B-B14F-4D97-AF65-F5344CB8AC3E}">
        <p14:creationId xmlns:p14="http://schemas.microsoft.com/office/powerpoint/2010/main" val="265225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9</a:t>
            </a:fld>
            <a:endParaRPr lang="cs-CZ"/>
          </a:p>
        </p:txBody>
      </p:sp>
    </p:spTree>
    <p:extLst>
      <p:ext uri="{BB962C8B-B14F-4D97-AF65-F5344CB8AC3E}">
        <p14:creationId xmlns:p14="http://schemas.microsoft.com/office/powerpoint/2010/main" val="135528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9" name="Obrázek 8" descr="Obsah obrázku hák, design&#10;&#10;Popis byl vytvořen automaticky">
            <a:extLst>
              <a:ext uri="{FF2B5EF4-FFF2-40B4-BE49-F238E27FC236}">
                <a16:creationId xmlns:a16="http://schemas.microsoft.com/office/drawing/2014/main" id="{B217928E-1BCD-57AB-E15F-107279254F1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8200" y="2195020"/>
            <a:ext cx="5428591" cy="838233"/>
          </a:xfrm>
        </p:spPr>
        <p:txBody>
          <a:bodyPr anchor="ctr">
            <a:noAutofit/>
          </a:bodyPr>
          <a:lstStyle>
            <a:lvl1pPr algn="l">
              <a:defRPr sz="4400">
                <a:solidFill>
                  <a:schemeClr val="bg1"/>
                </a:solidFill>
                <a:latin typeface="Aptos SemiBold" panose="020B0004020202020204" pitchFamily="34" charset="0"/>
                <a:cs typeface="Segoe UI Semibold" panose="020B0702040204020203" pitchFamily="34" charset="0"/>
              </a:defRPr>
            </a:lvl1pPr>
          </a:lstStyle>
          <a:p>
            <a:r>
              <a:rPr lang="en-US" dirty="0"/>
              <a:t>Type your </a:t>
            </a:r>
            <a:r>
              <a:rPr lang="en-US" dirty="0" err="1"/>
              <a:t>ti</a:t>
            </a:r>
            <a:r>
              <a:rPr lang="cs-CZ" dirty="0"/>
              <a:t>t</a:t>
            </a:r>
            <a:r>
              <a:rPr lang="en-US" dirty="0"/>
              <a:t>le here</a:t>
            </a:r>
            <a:endParaRPr lang="cs-CZ" dirty="0"/>
          </a:p>
        </p:txBody>
      </p:sp>
      <p:sp>
        <p:nvSpPr>
          <p:cNvPr id="5" name="Zástupný symbol pro zápatí 4">
            <a:extLst>
              <a:ext uri="{FF2B5EF4-FFF2-40B4-BE49-F238E27FC236}">
                <a16:creationId xmlns:a16="http://schemas.microsoft.com/office/drawing/2014/main" id="{6CD1CE4D-5AA3-4F8D-BB4D-E04B1498FB51}"/>
              </a:ext>
            </a:extLst>
          </p:cNvPr>
          <p:cNvSpPr>
            <a:spLocks noGrp="1"/>
          </p:cNvSpPr>
          <p:nvPr>
            <p:ph type="ftr" sz="quarter" idx="11"/>
          </p:nvPr>
        </p:nvSpPr>
        <p:spPr/>
        <p:txBody>
          <a:bodyPr/>
          <a:lstStyle>
            <a:lvl1pPr>
              <a:defRPr>
                <a:solidFill>
                  <a:schemeClr val="bg2">
                    <a:lumMod val="50000"/>
                  </a:schemeClr>
                </a:solidFill>
              </a:defRPr>
            </a:lvl1pPr>
          </a:lstStyle>
          <a:p>
            <a:endParaRPr lang="cs-CZ" dirty="0"/>
          </a:p>
        </p:txBody>
      </p:sp>
      <p:sp>
        <p:nvSpPr>
          <p:cNvPr id="16" name="Zástupný text 13">
            <a:extLst>
              <a:ext uri="{FF2B5EF4-FFF2-40B4-BE49-F238E27FC236}">
                <a16:creationId xmlns:a16="http://schemas.microsoft.com/office/drawing/2014/main" id="{845418B6-3F48-4BB3-95CD-B33ACDC2F1C6}"/>
              </a:ext>
            </a:extLst>
          </p:cNvPr>
          <p:cNvSpPr>
            <a:spLocks noGrp="1"/>
          </p:cNvSpPr>
          <p:nvPr>
            <p:ph type="body" sz="quarter" idx="14" hasCustomPrompt="1"/>
          </p:nvPr>
        </p:nvSpPr>
        <p:spPr>
          <a:xfrm>
            <a:off x="841375" y="4764898"/>
            <a:ext cx="5425313" cy="488140"/>
          </a:xfrm>
        </p:spPr>
        <p:txBody>
          <a:bodyPr anchor="ctr">
            <a:normAutofit/>
          </a:bodyPr>
          <a:lstStyle>
            <a:lvl1pPr marL="0" indent="0">
              <a:buNone/>
              <a:defRPr sz="2400">
                <a:solidFill>
                  <a:srgbClr val="FDAD00"/>
                </a:solidFill>
                <a:latin typeface="Aptos SemiBold" panose="020B0004020202020204" pitchFamily="34" charset="0"/>
              </a:defRPr>
            </a:lvl1pPr>
          </a:lstStyle>
          <a:p>
            <a:pPr lvl="0"/>
            <a:r>
              <a:rPr lang="cs-CZ" dirty="0"/>
              <a:t>Name</a:t>
            </a:r>
          </a:p>
        </p:txBody>
      </p:sp>
      <p:sp>
        <p:nvSpPr>
          <p:cNvPr id="13" name="Zástupný text 11">
            <a:extLst>
              <a:ext uri="{FF2B5EF4-FFF2-40B4-BE49-F238E27FC236}">
                <a16:creationId xmlns:a16="http://schemas.microsoft.com/office/drawing/2014/main" id="{966569C8-862A-4685-AF99-952DCD94ADE3}"/>
              </a:ext>
            </a:extLst>
          </p:cNvPr>
          <p:cNvSpPr>
            <a:spLocks noGrp="1"/>
          </p:cNvSpPr>
          <p:nvPr>
            <p:ph type="body" sz="quarter" idx="15" hasCustomPrompt="1"/>
          </p:nvPr>
        </p:nvSpPr>
        <p:spPr>
          <a:xfrm>
            <a:off x="838200" y="5334226"/>
            <a:ext cx="5425313" cy="838233"/>
          </a:xfrm>
        </p:spPr>
        <p:txBody>
          <a:bodyPr anchor="t">
            <a:normAutofit/>
          </a:bodyPr>
          <a:lstStyle>
            <a:lvl1pPr marL="0" indent="0">
              <a:buNone/>
              <a:defRPr sz="2000">
                <a:solidFill>
                  <a:schemeClr val="bg1">
                    <a:lumMod val="85000"/>
                  </a:schemeClr>
                </a:solidFill>
                <a:latin typeface="+mn-lt"/>
              </a:defRPr>
            </a:lvl1pPr>
          </a:lstStyle>
          <a:p>
            <a:pPr marL="0" marR="0" lvl="0" indent="0" algn="l" defTabSz="914400" rtl="0" eaLnBrk="1" fontAlgn="auto" latinLnBrk="0" hangingPunct="1">
              <a:lnSpc>
                <a:spcPct val="90000"/>
              </a:lnSpc>
              <a:spcBef>
                <a:spcPts val="1000"/>
              </a:spcBef>
              <a:spcAft>
                <a:spcPts val="0"/>
              </a:spcAft>
              <a:buClr>
                <a:srgbClr val="1E2774"/>
              </a:buClr>
              <a:buSzTx/>
              <a:buFont typeface="Arial" panose="020B0604020202020204" pitchFamily="34" charset="0"/>
              <a:buNone/>
              <a:tabLst/>
              <a:defRPr/>
            </a:pPr>
            <a:r>
              <a:rPr lang="en-US" dirty="0"/>
              <a:t>Job title, Company</a:t>
            </a:r>
            <a:endParaRPr lang="cs-CZ" dirty="0"/>
          </a:p>
        </p:txBody>
      </p:sp>
      <p:sp>
        <p:nvSpPr>
          <p:cNvPr id="11" name="Zástupný text 10">
            <a:extLst>
              <a:ext uri="{FF2B5EF4-FFF2-40B4-BE49-F238E27FC236}">
                <a16:creationId xmlns:a16="http://schemas.microsoft.com/office/drawing/2014/main" id="{AD69D3F0-602C-E074-5180-B4AF8F42B79E}"/>
              </a:ext>
            </a:extLst>
          </p:cNvPr>
          <p:cNvSpPr>
            <a:spLocks noGrp="1"/>
          </p:cNvSpPr>
          <p:nvPr>
            <p:ph type="body" sz="quarter" idx="18" hasCustomPrompt="1"/>
          </p:nvPr>
        </p:nvSpPr>
        <p:spPr>
          <a:xfrm>
            <a:off x="838200" y="3187875"/>
            <a:ext cx="5429250" cy="711200"/>
          </a:xfrm>
          <a:noFill/>
          <a:ln>
            <a:noFill/>
          </a:ln>
        </p:spPr>
        <p:txBody>
          <a:bodyPr/>
          <a:lstStyle>
            <a:lvl1pPr marL="0" indent="0">
              <a:buNone/>
              <a:defRPr>
                <a:ln>
                  <a:solidFill>
                    <a:schemeClr val="bg1"/>
                  </a:solidFill>
                </a:ln>
                <a:solidFill>
                  <a:schemeClr val="bg1"/>
                </a:solidFill>
                <a:latin typeface="+mn-lt"/>
              </a:defRPr>
            </a:lvl1pPr>
          </a:lstStyle>
          <a:p>
            <a:pPr lvl="0"/>
            <a:r>
              <a:rPr lang="cs-CZ" dirty="0" err="1"/>
              <a:t>Lorem</a:t>
            </a:r>
            <a:r>
              <a:rPr lang="cs-CZ" dirty="0"/>
              <a:t> </a:t>
            </a:r>
            <a:r>
              <a:rPr lang="cs-CZ" dirty="0" err="1"/>
              <a:t>Ipsum</a:t>
            </a:r>
            <a:endParaRPr lang="cs-CZ" dirty="0"/>
          </a:p>
        </p:txBody>
      </p:sp>
      <p:pic>
        <p:nvPicPr>
          <p:cNvPr id="6" name="Obrázek 5" descr="Obsah obrázku Písmo, text, Grafika, logo&#10;&#10;Obsah vygenerovaný umělou inteligencí může být nesprávný.">
            <a:extLst>
              <a:ext uri="{FF2B5EF4-FFF2-40B4-BE49-F238E27FC236}">
                <a16:creationId xmlns:a16="http://schemas.microsoft.com/office/drawing/2014/main" id="{024703C3-1E45-17A2-3BF6-AF4A01EC0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spTree>
    <p:extLst>
      <p:ext uri="{BB962C8B-B14F-4D97-AF65-F5344CB8AC3E}">
        <p14:creationId xmlns:p14="http://schemas.microsoft.com/office/powerpoint/2010/main" val="74919119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de-or-diagram-slide">
    <p:bg>
      <p:bgRef idx="1001">
        <a:schemeClr val="bg2"/>
      </p:bgRef>
    </p:bg>
    <p:spTree>
      <p:nvGrpSpPr>
        <p:cNvPr id="1" name=""/>
        <p:cNvGrpSpPr/>
        <p:nvPr/>
      </p:nvGrpSpPr>
      <p:grpSpPr>
        <a:xfrm>
          <a:off x="0" y="0"/>
          <a:ext cx="0" cy="0"/>
          <a:chOff x="0" y="0"/>
          <a:chExt cx="0" cy="0"/>
        </a:xfrm>
      </p:grpSpPr>
      <p:pic>
        <p:nvPicPr>
          <p:cNvPr id="5" name="Obrázek 4" descr="Obsah obrázku černá, design&#10;&#10;Popis byl vytvořen automaticky">
            <a:extLst>
              <a:ext uri="{FF2B5EF4-FFF2-40B4-BE49-F238E27FC236}">
                <a16:creationId xmlns:a16="http://schemas.microsoft.com/office/drawing/2014/main" id="{5B1D49E1-823B-2297-7671-0F2F15B20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chemeClr val="bg1"/>
                </a:solidFill>
                <a:latin typeface="Aptos SemiBold" panose="020B0004020202020204" pitchFamily="34" charset="0"/>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32786338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9F2179B-71C7-013D-A59B-52C15F0FC2AD}"/>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6" name="Zástupný symbol pro zápatí 2">
            <a:extLst>
              <a:ext uri="{FF2B5EF4-FFF2-40B4-BE49-F238E27FC236}">
                <a16:creationId xmlns:a16="http://schemas.microsoft.com/office/drawing/2014/main" id="{23D2D5D8-AEB7-995D-E651-B783316323E0}"/>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466340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with-content-slide">
    <p:bg>
      <p:bgRef idx="1001">
        <a:schemeClr val="bg2"/>
      </p:bgRef>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solidFill>
                  <a:schemeClr val="bg1"/>
                </a:solidFill>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bg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D14F6A2-AAF7-1834-59BF-E16839F6E9DB}"/>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8" name="Zástupný symbol pro zápatí 2">
            <a:extLst>
              <a:ext uri="{FF2B5EF4-FFF2-40B4-BE49-F238E27FC236}">
                <a16:creationId xmlns:a16="http://schemas.microsoft.com/office/drawing/2014/main" id="{31D93ED4-4A8C-2E3A-3A79-A0A843A7E8FB}"/>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815771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C2598A6F-9C93-3D83-9034-BD98E9A3EFE0}"/>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18.05.2025</a:t>
            </a:fld>
            <a:endParaRPr lang="cs-CZ" dirty="0"/>
          </a:p>
        </p:txBody>
      </p:sp>
      <p:sp>
        <p:nvSpPr>
          <p:cNvPr id="6" name="Zástupný symbol pro zápatí 2">
            <a:extLst>
              <a:ext uri="{FF2B5EF4-FFF2-40B4-BE49-F238E27FC236}">
                <a16:creationId xmlns:a16="http://schemas.microsoft.com/office/drawing/2014/main" id="{1C0C756A-3DA2-524F-CFE5-2B59D6A6B972}"/>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Tree>
    <p:extLst>
      <p:ext uri="{BB962C8B-B14F-4D97-AF65-F5344CB8AC3E}">
        <p14:creationId xmlns:p14="http://schemas.microsoft.com/office/powerpoint/2010/main" val="2109373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slide">
    <p:bg>
      <p:bgRef idx="1001">
        <a:schemeClr val="bg2"/>
      </p:bgRef>
    </p:bg>
    <p:spTree>
      <p:nvGrpSpPr>
        <p:cNvPr id="1" name=""/>
        <p:cNvGrpSpPr/>
        <p:nvPr/>
      </p:nvGrpSpPr>
      <p:grpSpPr>
        <a:xfrm>
          <a:off x="0" y="0"/>
          <a:ext cx="0" cy="0"/>
          <a:chOff x="0" y="0"/>
          <a:chExt cx="0" cy="0"/>
        </a:xfrm>
      </p:grpSpPr>
      <p:pic>
        <p:nvPicPr>
          <p:cNvPr id="20" name="Obrázek 19" descr="Obsah obrázku hák, design&#10;&#10;Obsah vygenerovaný umělou inteligencí může být nesprávný.">
            <a:extLst>
              <a:ext uri="{FF2B5EF4-FFF2-40B4-BE49-F238E27FC236}">
                <a16:creationId xmlns:a16="http://schemas.microsoft.com/office/drawing/2014/main" id="{8FF3AF77-790D-6958-5C94-99EA4C65ED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3778" y="2395649"/>
            <a:ext cx="5262222" cy="1944084"/>
          </a:xfrm>
        </p:spPr>
        <p:txBody>
          <a:bodyPr anchor="ctr">
            <a:normAutofit/>
          </a:bodyPr>
          <a:lstStyle>
            <a:lvl1pPr algn="l">
              <a:defRPr sz="4800">
                <a:solidFill>
                  <a:schemeClr val="bg1"/>
                </a:solidFill>
                <a:latin typeface="Aptos" panose="020B0004020202020204" pitchFamily="34" charset="0"/>
              </a:defRPr>
            </a:lvl1pPr>
          </a:lstStyle>
          <a:p>
            <a:r>
              <a:rPr lang="en-US" dirty="0"/>
              <a:t>Thank You Note</a:t>
            </a:r>
            <a:endParaRPr lang="cs-CZ" dirty="0"/>
          </a:p>
        </p:txBody>
      </p:sp>
      <p:sp>
        <p:nvSpPr>
          <p:cNvPr id="15" name="Zástupný text 9">
            <a:extLst>
              <a:ext uri="{FF2B5EF4-FFF2-40B4-BE49-F238E27FC236}">
                <a16:creationId xmlns:a16="http://schemas.microsoft.com/office/drawing/2014/main" id="{C5ACBB49-9197-4A51-833A-05D4390975DE}"/>
              </a:ext>
            </a:extLst>
          </p:cNvPr>
          <p:cNvSpPr>
            <a:spLocks noGrp="1"/>
          </p:cNvSpPr>
          <p:nvPr>
            <p:ph type="body" sz="quarter" idx="14" hasCustomPrompt="1"/>
          </p:nvPr>
        </p:nvSpPr>
        <p:spPr>
          <a:xfrm>
            <a:off x="1248067"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en-US" dirty="0"/>
              <a:t>X</a:t>
            </a:r>
            <a:endParaRPr lang="cs-CZ" dirty="0"/>
          </a:p>
        </p:txBody>
      </p:sp>
      <p:sp>
        <p:nvSpPr>
          <p:cNvPr id="17" name="Zástupný text 9">
            <a:extLst>
              <a:ext uri="{FF2B5EF4-FFF2-40B4-BE49-F238E27FC236}">
                <a16:creationId xmlns:a16="http://schemas.microsoft.com/office/drawing/2014/main" id="{5ED8E78F-D232-5BA9-44BC-3D0F2CFCE0EB}"/>
              </a:ext>
            </a:extLst>
          </p:cNvPr>
          <p:cNvSpPr>
            <a:spLocks noGrp="1"/>
          </p:cNvSpPr>
          <p:nvPr>
            <p:ph type="body" sz="quarter" idx="15" hasCustomPrompt="1"/>
          </p:nvPr>
        </p:nvSpPr>
        <p:spPr>
          <a:xfrm>
            <a:off x="3743276"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LinkedIn</a:t>
            </a:r>
          </a:p>
        </p:txBody>
      </p:sp>
      <p:pic>
        <p:nvPicPr>
          <p:cNvPr id="18" name="Grafický objekt 17">
            <a:extLst>
              <a:ext uri="{FF2B5EF4-FFF2-40B4-BE49-F238E27FC236}">
                <a16:creationId xmlns:a16="http://schemas.microsoft.com/office/drawing/2014/main" id="{05C0BE42-599B-AB7A-E0A5-0CD07FF6F9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09153" y="5235877"/>
            <a:ext cx="363420" cy="363418"/>
          </a:xfrm>
          <a:prstGeom prst="rect">
            <a:avLst/>
          </a:prstGeom>
        </p:spPr>
      </p:pic>
      <p:pic>
        <p:nvPicPr>
          <p:cNvPr id="8" name="Grafický objekt 7">
            <a:extLst>
              <a:ext uri="{FF2B5EF4-FFF2-40B4-BE49-F238E27FC236}">
                <a16:creationId xmlns:a16="http://schemas.microsoft.com/office/drawing/2014/main" id="{59867425-5C2E-6DA4-BF49-9A19150989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75066" y="5235876"/>
            <a:ext cx="363419" cy="363419"/>
          </a:xfrm>
          <a:prstGeom prst="rect">
            <a:avLst/>
          </a:prstGeom>
        </p:spPr>
      </p:pic>
      <p:sp>
        <p:nvSpPr>
          <p:cNvPr id="9" name="Zástupný text 9">
            <a:extLst>
              <a:ext uri="{FF2B5EF4-FFF2-40B4-BE49-F238E27FC236}">
                <a16:creationId xmlns:a16="http://schemas.microsoft.com/office/drawing/2014/main" id="{D2C4FB82-A708-2912-24CA-39442AAD051A}"/>
              </a:ext>
            </a:extLst>
          </p:cNvPr>
          <p:cNvSpPr>
            <a:spLocks noGrp="1"/>
          </p:cNvSpPr>
          <p:nvPr>
            <p:ph type="body" sz="quarter" idx="16" hasCustomPrompt="1"/>
          </p:nvPr>
        </p:nvSpPr>
        <p:spPr>
          <a:xfrm>
            <a:off x="6309188" y="5175606"/>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GitHub</a:t>
            </a:r>
          </a:p>
        </p:txBody>
      </p:sp>
      <p:sp>
        <p:nvSpPr>
          <p:cNvPr id="13" name="Zástupný symbol pro datum 1">
            <a:extLst>
              <a:ext uri="{FF2B5EF4-FFF2-40B4-BE49-F238E27FC236}">
                <a16:creationId xmlns:a16="http://schemas.microsoft.com/office/drawing/2014/main" id="{4CCABEB8-5B52-8766-B138-BF0F6FCBB6B9}"/>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14" name="Zástupný symbol pro zápatí 2">
            <a:extLst>
              <a:ext uri="{FF2B5EF4-FFF2-40B4-BE49-F238E27FC236}">
                <a16:creationId xmlns:a16="http://schemas.microsoft.com/office/drawing/2014/main" id="{1CFE454B-8562-9B8B-F82C-F6924FC1D596}"/>
              </a:ext>
            </a:extLst>
          </p:cNvPr>
          <p:cNvSpPr>
            <a:spLocks noGrp="1"/>
          </p:cNvSpPr>
          <p:nvPr>
            <p:ph type="ftr" sz="quarter" idx="11"/>
          </p:nvPr>
        </p:nvSpPr>
        <p:spPr>
          <a:xfrm>
            <a:off x="4108450" y="6197600"/>
            <a:ext cx="4114800" cy="365125"/>
          </a:xfrm>
        </p:spPr>
        <p:txBody>
          <a:bodyPr/>
          <a:lstStyle/>
          <a:p>
            <a:endParaRPr lang="cs-CZ"/>
          </a:p>
        </p:txBody>
      </p:sp>
      <p:pic>
        <p:nvPicPr>
          <p:cNvPr id="3" name="Obrázek 2" descr="Obsah obrázku Písmo, text, Grafika, logo&#10;&#10;Obsah vygenerovaný umělou inteligencí může být nesprávný.">
            <a:extLst>
              <a:ext uri="{FF2B5EF4-FFF2-40B4-BE49-F238E27FC236}">
                <a16:creationId xmlns:a16="http://schemas.microsoft.com/office/drawing/2014/main" id="{A28DD6C3-8018-6405-F74B-F8041053E12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pic>
        <p:nvPicPr>
          <p:cNvPr id="16" name="Grafický objekt 15">
            <a:extLst>
              <a:ext uri="{FF2B5EF4-FFF2-40B4-BE49-F238E27FC236}">
                <a16:creationId xmlns:a16="http://schemas.microsoft.com/office/drawing/2014/main" id="{24A84561-19E1-C2EF-DECA-B69AEF3BEA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3262" y="5243216"/>
            <a:ext cx="363420" cy="363420"/>
          </a:xfrm>
          <a:prstGeom prst="rect">
            <a:avLst/>
          </a:prstGeom>
        </p:spPr>
      </p:pic>
    </p:spTree>
    <p:extLst>
      <p:ext uri="{BB962C8B-B14F-4D97-AF65-F5344CB8AC3E}">
        <p14:creationId xmlns:p14="http://schemas.microsoft.com/office/powerpoint/2010/main" val="1004144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lide">
    <p:spTree>
      <p:nvGrpSpPr>
        <p:cNvPr id="1" name=""/>
        <p:cNvGrpSpPr/>
        <p:nvPr/>
      </p:nvGrpSpPr>
      <p:grpSpPr>
        <a:xfrm>
          <a:off x="0" y="0"/>
          <a:ext cx="0" cy="0"/>
          <a:chOff x="0" y="0"/>
          <a:chExt cx="0" cy="0"/>
        </a:xfrm>
      </p:grpSpPr>
      <p:pic>
        <p:nvPicPr>
          <p:cNvPr id="12" name="Obrázek 11" descr="Obsah obrázku mrakodrap, budova, mlha&#10;&#10;Popis byl vytvořen automaticky">
            <a:extLst>
              <a:ext uri="{FF2B5EF4-FFF2-40B4-BE49-F238E27FC236}">
                <a16:creationId xmlns:a16="http://schemas.microsoft.com/office/drawing/2014/main" id="{DF27DB7E-159D-BF57-82CE-D268F4CBB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tx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3" name="Zástupný symbol pro datum 1">
            <a:extLst>
              <a:ext uri="{FF2B5EF4-FFF2-40B4-BE49-F238E27FC236}">
                <a16:creationId xmlns:a16="http://schemas.microsoft.com/office/drawing/2014/main" id="{C3CAC533-5FD2-BB4A-6849-7EA7B648BD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dirty="0"/>
          </a:p>
        </p:txBody>
      </p:sp>
      <p:sp>
        <p:nvSpPr>
          <p:cNvPr id="8" name="Zástupný symbol pro zápatí 2">
            <a:extLst>
              <a:ext uri="{FF2B5EF4-FFF2-40B4-BE49-F238E27FC236}">
                <a16:creationId xmlns:a16="http://schemas.microsoft.com/office/drawing/2014/main" id="{270FF8D9-8840-98F0-F351-4DA76880F276}"/>
              </a:ext>
            </a:extLst>
          </p:cNvPr>
          <p:cNvSpPr>
            <a:spLocks noGrp="1"/>
          </p:cNvSpPr>
          <p:nvPr>
            <p:ph type="ftr" sz="quarter" idx="11"/>
          </p:nvPr>
        </p:nvSpPr>
        <p:spPr>
          <a:xfrm>
            <a:off x="4108450" y="6197600"/>
            <a:ext cx="4114800" cy="365125"/>
          </a:xfrm>
        </p:spPr>
        <p:txBody>
          <a:bodyPr/>
          <a:lstStyle/>
          <a:p>
            <a:endParaRPr lang="cs-CZ"/>
          </a:p>
        </p:txBody>
      </p:sp>
      <p:sp>
        <p:nvSpPr>
          <p:cNvPr id="6" name="Zástupný text 5">
            <a:extLst>
              <a:ext uri="{FF2B5EF4-FFF2-40B4-BE49-F238E27FC236}">
                <a16:creationId xmlns:a16="http://schemas.microsoft.com/office/drawing/2014/main" id="{2D3F1DB4-97D2-592E-66A0-ED7D5F9C5963}"/>
              </a:ext>
            </a:extLst>
          </p:cNvPr>
          <p:cNvSpPr>
            <a:spLocks noGrp="1"/>
          </p:cNvSpPr>
          <p:nvPr>
            <p:ph type="body" sz="quarter" idx="15" hasCustomPrompt="1"/>
          </p:nvPr>
        </p:nvSpPr>
        <p:spPr>
          <a:xfrm>
            <a:off x="838199" y="1887538"/>
            <a:ext cx="10515600" cy="3954462"/>
          </a:xfrm>
        </p:spPr>
        <p:txBody>
          <a:bodyPr/>
          <a:lstStyle>
            <a:lvl1pPr>
              <a:buClr>
                <a:srgbClr val="FDAD00"/>
              </a:buClr>
              <a:defRPr>
                <a:latin typeface="+mn-lt"/>
              </a:defRPr>
            </a:lvl1pPr>
          </a:lstStyle>
          <a:p>
            <a:pPr lvl="0"/>
            <a:r>
              <a:rPr lang="cs-CZ" dirty="0"/>
              <a:t>Text</a:t>
            </a:r>
          </a:p>
        </p:txBody>
      </p:sp>
    </p:spTree>
    <p:extLst>
      <p:ext uri="{BB962C8B-B14F-4D97-AF65-F5344CB8AC3E}">
        <p14:creationId xmlns:p14="http://schemas.microsoft.com/office/powerpoint/2010/main" val="92999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or-diagram-slide">
    <p:spTree>
      <p:nvGrpSpPr>
        <p:cNvPr id="1" name=""/>
        <p:cNvGrpSpPr/>
        <p:nvPr/>
      </p:nvGrpSpPr>
      <p:grpSpPr>
        <a:xfrm>
          <a:off x="0" y="0"/>
          <a:ext cx="0" cy="0"/>
          <a:chOff x="0" y="0"/>
          <a:chExt cx="0" cy="0"/>
        </a:xfrm>
      </p:grpSpPr>
      <p:pic>
        <p:nvPicPr>
          <p:cNvPr id="8" name="Obrázek 7" descr="Obsah obrázku skica, bílé, design&#10;&#10;Popis byl vytvořen automaticky">
            <a:extLst>
              <a:ext uri="{FF2B5EF4-FFF2-40B4-BE49-F238E27FC236}">
                <a16:creationId xmlns:a16="http://schemas.microsoft.com/office/drawing/2014/main" id="{526EC7E6-FF2F-401E-2AD3-3890CEBA8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rgbClr val="2C2E35"/>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rgbClr val="2C2E35"/>
                </a:solidFill>
                <a:latin typeface="+mn-lt"/>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23417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icture-slide">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E5B7837-A4FD-33FA-6CE9-DCBAFB41A8FC}"/>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6" name="Zástupný symbol pro zápatí 2">
            <a:extLst>
              <a:ext uri="{FF2B5EF4-FFF2-40B4-BE49-F238E27FC236}">
                <a16:creationId xmlns:a16="http://schemas.microsoft.com/office/drawing/2014/main" id="{DDC60AF0-00E4-3F07-6639-E5938D4367D5}"/>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287792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icture-slide">
    <p:spTree>
      <p:nvGrpSpPr>
        <p:cNvPr id="1" name=""/>
        <p:cNvGrpSpPr/>
        <p:nvPr/>
      </p:nvGrpSpPr>
      <p:grpSpPr>
        <a:xfrm>
          <a:off x="0" y="0"/>
          <a:ext cx="0" cy="0"/>
          <a:chOff x="0" y="0"/>
          <a:chExt cx="0" cy="0"/>
        </a:xfrm>
      </p:grpSpPr>
      <p:sp>
        <p:nvSpPr>
          <p:cNvPr id="7" name="Zástupný symbol pro datum 1">
            <a:extLst>
              <a:ext uri="{FF2B5EF4-FFF2-40B4-BE49-F238E27FC236}">
                <a16:creationId xmlns:a16="http://schemas.microsoft.com/office/drawing/2014/main" id="{B9859F0D-D970-E062-4FE9-E31D7A4B88F6}"/>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8" name="Zástupný symbol pro zápatí 2">
            <a:extLst>
              <a:ext uri="{FF2B5EF4-FFF2-40B4-BE49-F238E27FC236}">
                <a16:creationId xmlns:a16="http://schemas.microsoft.com/office/drawing/2014/main" id="{7C622EA0-FB28-E9D0-80C1-2E36FE081F64}"/>
              </a:ext>
            </a:extLst>
          </p:cNvPr>
          <p:cNvSpPr>
            <a:spLocks noGrp="1"/>
          </p:cNvSpPr>
          <p:nvPr>
            <p:ph type="ftr" sz="quarter" idx="11"/>
          </p:nvPr>
        </p:nvSpPr>
        <p:spPr>
          <a:xfrm>
            <a:off x="4108450" y="6197600"/>
            <a:ext cx="4114800" cy="365125"/>
          </a:xfrm>
        </p:spPr>
        <p:txBody>
          <a:bodyPr/>
          <a:lstStyle/>
          <a:p>
            <a:endParaRPr lang="cs-CZ"/>
          </a:p>
        </p:txBody>
      </p:sp>
      <p:sp>
        <p:nvSpPr>
          <p:cNvPr id="2" name="Zástupný text 2">
            <a:extLst>
              <a:ext uri="{FF2B5EF4-FFF2-40B4-BE49-F238E27FC236}">
                <a16:creationId xmlns:a16="http://schemas.microsoft.com/office/drawing/2014/main" id="{67335623-491D-E2B1-17CC-5590AD3263D2}"/>
              </a:ext>
            </a:extLst>
          </p:cNvPr>
          <p:cNvSpPr>
            <a:spLocks noGrp="1"/>
          </p:cNvSpPr>
          <p:nvPr>
            <p:ph type="body" sz="quarter" idx="13" hasCustomPrompt="1"/>
          </p:nvPr>
        </p:nvSpPr>
        <p:spPr>
          <a:xfrm>
            <a:off x="3453606" y="3102769"/>
            <a:ext cx="5284787" cy="652462"/>
          </a:xfrm>
        </p:spPr>
        <p:txBody>
          <a:bodyPr>
            <a:normAutofit/>
          </a:bodyPr>
          <a:lstStyle>
            <a:lvl1pPr marL="0" indent="0" algn="ctr">
              <a:buNone/>
              <a:defRPr sz="4400">
                <a:ln>
                  <a:solidFill>
                    <a:schemeClr val="bg1"/>
                  </a:solidFill>
                </a:ln>
                <a:solidFill>
                  <a:srgbClr val="2C2E35"/>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35201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54CD9274-DFA2-6DDC-2F73-9C28E35B477A}"/>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18.05.2025</a:t>
            </a:fld>
            <a:endParaRPr lang="cs-CZ" dirty="0"/>
          </a:p>
        </p:txBody>
      </p:sp>
      <p:sp>
        <p:nvSpPr>
          <p:cNvPr id="7" name="Zástupný symbol pro zápatí 2">
            <a:extLst>
              <a:ext uri="{FF2B5EF4-FFF2-40B4-BE49-F238E27FC236}">
                <a16:creationId xmlns:a16="http://schemas.microsoft.com/office/drawing/2014/main" id="{9698A581-C37C-46FC-67D3-EAA89DC68F65}"/>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
        <p:nvSpPr>
          <p:cNvPr id="4" name="Zástupný text 3">
            <a:extLst>
              <a:ext uri="{FF2B5EF4-FFF2-40B4-BE49-F238E27FC236}">
                <a16:creationId xmlns:a16="http://schemas.microsoft.com/office/drawing/2014/main" id="{81110E8D-F590-6F54-2DD5-1E7922B76959}"/>
              </a:ext>
            </a:extLst>
          </p:cNvPr>
          <p:cNvSpPr>
            <a:spLocks noGrp="1"/>
          </p:cNvSpPr>
          <p:nvPr>
            <p:ph type="body" sz="quarter" idx="14" hasCustomPrompt="1"/>
          </p:nvPr>
        </p:nvSpPr>
        <p:spPr>
          <a:xfrm>
            <a:off x="3432968" y="3077368"/>
            <a:ext cx="5326063" cy="703263"/>
          </a:xfrm>
        </p:spPr>
        <p:txBody>
          <a:bodyPr>
            <a:normAutofit/>
          </a:bodyPr>
          <a:lstStyle>
            <a:lvl1pPr marL="0" indent="0" algn="ctr">
              <a:buNone/>
              <a:defRPr sz="4400" b="0">
                <a:ln>
                  <a:solidFill>
                    <a:schemeClr val="tx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6319967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2D1D61FE-CF0F-B56A-5F96-C63EBEA27495}"/>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7" name="Zástupný symbol pro zápatí 2">
            <a:extLst>
              <a:ext uri="{FF2B5EF4-FFF2-40B4-BE49-F238E27FC236}">
                <a16:creationId xmlns:a16="http://schemas.microsoft.com/office/drawing/2014/main" id="{6F259CA2-8A1B-8132-65E0-3A6F7ED3CBAE}"/>
              </a:ext>
            </a:extLst>
          </p:cNvPr>
          <p:cNvSpPr>
            <a:spLocks noGrp="1"/>
          </p:cNvSpPr>
          <p:nvPr>
            <p:ph type="ftr" sz="quarter" idx="11"/>
          </p:nvPr>
        </p:nvSpPr>
        <p:spPr>
          <a:xfrm>
            <a:off x="4108450" y="6197600"/>
            <a:ext cx="4114800" cy="365125"/>
          </a:xfrm>
        </p:spPr>
        <p:txBody>
          <a:bodyPr/>
          <a:lstStyle/>
          <a:p>
            <a:endParaRPr lang="cs-CZ"/>
          </a:p>
        </p:txBody>
      </p:sp>
      <p:sp>
        <p:nvSpPr>
          <p:cNvPr id="3" name="Zástupný text 2">
            <a:extLst>
              <a:ext uri="{FF2B5EF4-FFF2-40B4-BE49-F238E27FC236}">
                <a16:creationId xmlns:a16="http://schemas.microsoft.com/office/drawing/2014/main" id="{35BACB64-B10A-F1E8-CBF9-BDD37FA59FE8}"/>
              </a:ext>
            </a:extLst>
          </p:cNvPr>
          <p:cNvSpPr>
            <a:spLocks noGrp="1"/>
          </p:cNvSpPr>
          <p:nvPr>
            <p:ph type="body" sz="quarter" idx="13" hasCustomPrompt="1"/>
          </p:nvPr>
        </p:nvSpPr>
        <p:spPr>
          <a:xfrm>
            <a:off x="3453606" y="3095493"/>
            <a:ext cx="5284787" cy="664898"/>
          </a:xfrm>
        </p:spPr>
        <p:txBody>
          <a:bodyPr>
            <a:normAutofit/>
          </a:bodyPr>
          <a:lstStyle>
            <a:lvl1pPr marL="0" indent="0" algn="ctr">
              <a:buNone/>
              <a:defRPr sz="4400">
                <a:ln>
                  <a:solidFill>
                    <a:schemeClr val="bg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79953738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with-content-slid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tx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594A8E2-D392-7B23-D961-AE9B9D3134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18.05.2025</a:t>
            </a:fld>
            <a:endParaRPr lang="cs-CZ"/>
          </a:p>
        </p:txBody>
      </p:sp>
      <p:sp>
        <p:nvSpPr>
          <p:cNvPr id="8" name="Zástupný symbol pro zápatí 2">
            <a:extLst>
              <a:ext uri="{FF2B5EF4-FFF2-40B4-BE49-F238E27FC236}">
                <a16:creationId xmlns:a16="http://schemas.microsoft.com/office/drawing/2014/main" id="{6FEC9AA1-3B26-61B1-DA0E-70A7C3A155B4}"/>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316650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lide">
    <p:bg>
      <p:bgRef idx="1001">
        <a:schemeClr val="bg2"/>
      </p:bgRef>
    </p:bg>
    <p:spTree>
      <p:nvGrpSpPr>
        <p:cNvPr id="1" name=""/>
        <p:cNvGrpSpPr/>
        <p:nvPr/>
      </p:nvGrpSpPr>
      <p:grpSpPr>
        <a:xfrm>
          <a:off x="0" y="0"/>
          <a:ext cx="0" cy="0"/>
          <a:chOff x="0" y="0"/>
          <a:chExt cx="0" cy="0"/>
        </a:xfrm>
      </p:grpSpPr>
      <p:pic>
        <p:nvPicPr>
          <p:cNvPr id="6" name="Obrázek 5" descr="Obsah obrázku snímek obrazovky, černá&#10;&#10;Popis byl vytvořen automaticky">
            <a:extLst>
              <a:ext uri="{FF2B5EF4-FFF2-40B4-BE49-F238E27FC236}">
                <a16:creationId xmlns:a16="http://schemas.microsoft.com/office/drawing/2014/main" id="{86E7B99C-0191-CCEF-19AA-9CA0DA47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4" name="Zástupný symbol pro datum 3">
            <a:extLst>
              <a:ext uri="{FF2B5EF4-FFF2-40B4-BE49-F238E27FC236}">
                <a16:creationId xmlns:a16="http://schemas.microsoft.com/office/drawing/2014/main" id="{633A0526-E99A-4184-9EBB-B3AD1AC688CA}"/>
              </a:ext>
            </a:extLst>
          </p:cNvPr>
          <p:cNvSpPr>
            <a:spLocks noGrp="1"/>
          </p:cNvSpPr>
          <p:nvPr>
            <p:ph type="dt" sz="half" idx="10"/>
          </p:nvPr>
        </p:nvSpPr>
        <p:spPr/>
        <p:txBody>
          <a:bodyPr/>
          <a:lstStyle/>
          <a:p>
            <a:fld id="{F13906A7-2EE8-4435-808F-0C317E75D4DD}" type="datetime1">
              <a:rPr lang="cs-CZ" smtClean="0"/>
              <a:t>18.05.2025</a:t>
            </a:fld>
            <a:endParaRPr lang="cs-CZ"/>
          </a:p>
        </p:txBody>
      </p:sp>
      <p:sp>
        <p:nvSpPr>
          <p:cNvPr id="5" name="Zástupný symbol pro zápatí 4">
            <a:extLst>
              <a:ext uri="{FF2B5EF4-FFF2-40B4-BE49-F238E27FC236}">
                <a16:creationId xmlns:a16="http://schemas.microsoft.com/office/drawing/2014/main" id="{0A255894-027D-4BEA-BD5C-9DFF9D3A0497}"/>
              </a:ext>
            </a:extLst>
          </p:cNvPr>
          <p:cNvSpPr>
            <a:spLocks noGrp="1"/>
          </p:cNvSpPr>
          <p:nvPr>
            <p:ph type="ftr" sz="quarter" idx="11"/>
          </p:nvPr>
        </p:nvSpPr>
        <p:spPr/>
        <p:txBody>
          <a:bodyPr/>
          <a:lstStyle/>
          <a:p>
            <a:endParaRPr lang="cs-CZ"/>
          </a:p>
        </p:txBody>
      </p:sp>
      <p:sp>
        <p:nvSpPr>
          <p:cNvPr id="10" name="Zástupný obsah 7">
            <a:extLst>
              <a:ext uri="{FF2B5EF4-FFF2-40B4-BE49-F238E27FC236}">
                <a16:creationId xmlns:a16="http://schemas.microsoft.com/office/drawing/2014/main" id="{5D08F643-AF14-49BF-AB29-B51882FFC928}"/>
              </a:ext>
            </a:extLst>
          </p:cNvPr>
          <p:cNvSpPr>
            <a:spLocks noGrp="1"/>
          </p:cNvSpPr>
          <p:nvPr>
            <p:ph sz="quarter" idx="13" hasCustomPrompt="1"/>
          </p:nvPr>
        </p:nvSpPr>
        <p:spPr>
          <a:xfrm>
            <a:off x="838200" y="1912690"/>
            <a:ext cx="10515600" cy="3921182"/>
          </a:xfrm>
        </p:spPr>
        <p:txBody>
          <a:bodyPr>
            <a:normAutofit/>
          </a:bodyPr>
          <a:lstStyle>
            <a:lvl1pPr>
              <a:buClr>
                <a:srgbClr val="FDAD00"/>
              </a:buClr>
              <a:defRPr sz="2800">
                <a:solidFill>
                  <a:schemeClr val="bg1"/>
                </a:solidFill>
                <a:latin typeface="+mn-lt"/>
              </a:defRPr>
            </a:lvl1pPr>
            <a:lvl2pPr marL="457200" indent="0">
              <a:buNone/>
              <a:defRPr/>
            </a:lvl2pPr>
          </a:lstStyle>
          <a:p>
            <a:pPr lvl="0"/>
            <a:r>
              <a:rPr lang="cs-CZ" dirty="0"/>
              <a:t>Text</a:t>
            </a:r>
          </a:p>
        </p:txBody>
      </p:sp>
    </p:spTree>
    <p:extLst>
      <p:ext uri="{BB962C8B-B14F-4D97-AF65-F5344CB8AC3E}">
        <p14:creationId xmlns:p14="http://schemas.microsoft.com/office/powerpoint/2010/main" val="36876985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0E2DF56-F67D-41BD-94A3-E33203F92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D71FEF04-0566-4B53-B06C-C50200C78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datum 3">
            <a:extLst>
              <a:ext uri="{FF2B5EF4-FFF2-40B4-BE49-F238E27FC236}">
                <a16:creationId xmlns:a16="http://schemas.microsoft.com/office/drawing/2014/main" id="{4497E9F2-0FFD-493C-93E1-79BC3BB4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08AB-210D-4B6F-AE53-C36D4FCB8D3D}" type="datetime1">
              <a:rPr lang="cs-CZ" smtClean="0"/>
              <a:t>18.05.2025</a:t>
            </a:fld>
            <a:endParaRPr lang="cs-CZ"/>
          </a:p>
        </p:txBody>
      </p:sp>
      <p:sp>
        <p:nvSpPr>
          <p:cNvPr id="5" name="Zástupný symbol pro zápatí 4">
            <a:extLst>
              <a:ext uri="{FF2B5EF4-FFF2-40B4-BE49-F238E27FC236}">
                <a16:creationId xmlns:a16="http://schemas.microsoft.com/office/drawing/2014/main" id="{946ADE25-0354-4CE9-860B-FA825775C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Tree>
    <p:extLst>
      <p:ext uri="{BB962C8B-B14F-4D97-AF65-F5344CB8AC3E}">
        <p14:creationId xmlns:p14="http://schemas.microsoft.com/office/powerpoint/2010/main" val="249181373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64" r:id="rId3"/>
    <p:sldLayoutId id="2147483674" r:id="rId4"/>
    <p:sldLayoutId id="2147483684" r:id="rId5"/>
    <p:sldLayoutId id="2147483685" r:id="rId6"/>
    <p:sldLayoutId id="2147483686" r:id="rId7"/>
    <p:sldLayoutId id="2147483676" r:id="rId8"/>
    <p:sldLayoutId id="2147483678" r:id="rId9"/>
    <p:sldLayoutId id="2147483687" r:id="rId10"/>
    <p:sldLayoutId id="2147483681" r:id="rId11"/>
    <p:sldLayoutId id="2147483682" r:id="rId12"/>
    <p:sldLayoutId id="2147483683" r:id="rId13"/>
    <p:sldLayoutId id="214748366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ptos SemiBold" panose="020B0004020202020204" pitchFamily="34"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6.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adpis 14">
            <a:extLst>
              <a:ext uri="{FF2B5EF4-FFF2-40B4-BE49-F238E27FC236}">
                <a16:creationId xmlns:a16="http://schemas.microsoft.com/office/drawing/2014/main" id="{E390D7A5-0B4D-9FA2-299F-55B8ED8D6D1A}"/>
              </a:ext>
            </a:extLst>
          </p:cNvPr>
          <p:cNvSpPr>
            <a:spLocks noGrp="1"/>
          </p:cNvSpPr>
          <p:nvPr>
            <p:ph type="ctrTitle"/>
          </p:nvPr>
        </p:nvSpPr>
        <p:spPr>
          <a:xfrm>
            <a:off x="838200" y="2195020"/>
            <a:ext cx="6182710" cy="838233"/>
          </a:xfrm>
        </p:spPr>
        <p:txBody>
          <a:bodyPr/>
          <a:lstStyle/>
          <a:p>
            <a:r>
              <a:rPr lang="en-US" dirty="0"/>
              <a:t>Building a modern, native app for Windows</a:t>
            </a:r>
            <a:endParaRPr lang="cs-CZ" dirty="0"/>
          </a:p>
        </p:txBody>
      </p:sp>
      <p:sp>
        <p:nvSpPr>
          <p:cNvPr id="16" name="Zástupný text 15">
            <a:extLst>
              <a:ext uri="{FF2B5EF4-FFF2-40B4-BE49-F238E27FC236}">
                <a16:creationId xmlns:a16="http://schemas.microsoft.com/office/drawing/2014/main" id="{EAC5759F-4655-07F9-56AA-7867A39DB3CF}"/>
              </a:ext>
            </a:extLst>
          </p:cNvPr>
          <p:cNvSpPr>
            <a:spLocks noGrp="1"/>
          </p:cNvSpPr>
          <p:nvPr>
            <p:ph type="body" sz="quarter" idx="15"/>
          </p:nvPr>
        </p:nvSpPr>
        <p:spPr/>
        <p:txBody>
          <a:bodyPr/>
          <a:lstStyle/>
          <a:p>
            <a:r>
              <a:rPr lang="en-US" dirty="0"/>
              <a:t>Senior Content Developer, Microsoft</a:t>
            </a:r>
            <a:endParaRPr lang="cs-CZ" dirty="0"/>
          </a:p>
        </p:txBody>
      </p:sp>
      <p:sp>
        <p:nvSpPr>
          <p:cNvPr id="17" name="Zástupný text 16">
            <a:extLst>
              <a:ext uri="{FF2B5EF4-FFF2-40B4-BE49-F238E27FC236}">
                <a16:creationId xmlns:a16="http://schemas.microsoft.com/office/drawing/2014/main" id="{1C98B004-3A98-773F-6A8B-7B23E8E6E824}"/>
              </a:ext>
            </a:extLst>
          </p:cNvPr>
          <p:cNvSpPr>
            <a:spLocks noGrp="1"/>
          </p:cNvSpPr>
          <p:nvPr>
            <p:ph type="body" sz="quarter" idx="18"/>
          </p:nvPr>
        </p:nvSpPr>
        <p:spPr>
          <a:xfrm>
            <a:off x="838200" y="3187875"/>
            <a:ext cx="5856890" cy="711200"/>
          </a:xfrm>
        </p:spPr>
        <p:txBody>
          <a:bodyPr>
            <a:normAutofit fontScale="92500"/>
          </a:bodyPr>
          <a:lstStyle/>
          <a:p>
            <a:r>
              <a:rPr lang="en-US" dirty="0"/>
              <a:t>Which UI framework should you choose?</a:t>
            </a:r>
            <a:endParaRPr lang="cs-CZ" dirty="0"/>
          </a:p>
        </p:txBody>
      </p:sp>
      <p:sp>
        <p:nvSpPr>
          <p:cNvPr id="19" name="Zástupný text 18">
            <a:extLst>
              <a:ext uri="{FF2B5EF4-FFF2-40B4-BE49-F238E27FC236}">
                <a16:creationId xmlns:a16="http://schemas.microsoft.com/office/drawing/2014/main" id="{531531D6-3522-A791-B991-335662165F3F}"/>
              </a:ext>
            </a:extLst>
          </p:cNvPr>
          <p:cNvSpPr>
            <a:spLocks noGrp="1"/>
          </p:cNvSpPr>
          <p:nvPr>
            <p:ph type="body" sz="quarter" idx="14"/>
          </p:nvPr>
        </p:nvSpPr>
        <p:spPr/>
        <p:txBody>
          <a:bodyPr/>
          <a:lstStyle/>
          <a:p>
            <a:r>
              <a:rPr lang="en-US" dirty="0"/>
              <a:t>Alvin Ashcraft</a:t>
            </a:r>
            <a:endParaRPr lang="cs-CZ" dirty="0"/>
          </a:p>
        </p:txBody>
      </p:sp>
    </p:spTree>
    <p:extLst>
      <p:ext uri="{BB962C8B-B14F-4D97-AF65-F5344CB8AC3E}">
        <p14:creationId xmlns:p14="http://schemas.microsoft.com/office/powerpoint/2010/main" val="274371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F74E-B17E-587D-CEA1-0AC9D0D35835}"/>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7F3233D7-2CD1-C3BB-224D-654C48434B4B}"/>
              </a:ext>
            </a:extLst>
          </p:cNvPr>
          <p:cNvSpPr>
            <a:spLocks noGrp="1"/>
          </p:cNvSpPr>
          <p:nvPr>
            <p:ph sz="quarter" idx="13"/>
          </p:nvPr>
        </p:nvSpPr>
        <p:spPr/>
        <p:txBody>
          <a:bodyPr/>
          <a:lstStyle/>
          <a:p>
            <a:r>
              <a:rPr lang="en-US" dirty="0"/>
              <a:t>XAML learning curve</a:t>
            </a:r>
          </a:p>
          <a:p>
            <a:r>
              <a:rPr lang="en-US" dirty="0"/>
              <a:t>No C++ support</a:t>
            </a:r>
          </a:p>
          <a:p>
            <a:r>
              <a:rPr lang="en-US" strike="sngStrike" dirty="0"/>
              <a:t>No current support for Fluent Design</a:t>
            </a:r>
          </a:p>
          <a:p>
            <a:pPr marL="800100" lvl="1" indent="-342900">
              <a:buFont typeface="Arial" panose="020B0604020202020204" pitchFamily="34" charset="0"/>
              <a:buChar char="•"/>
            </a:pPr>
            <a:r>
              <a:rPr lang="en-US" strike="sngStrike" dirty="0">
                <a:solidFill>
                  <a:schemeClr val="bg1"/>
                </a:solidFill>
              </a:rPr>
              <a:t>Default UI still looks like Windows 7 or Vista</a:t>
            </a:r>
          </a:p>
          <a:p>
            <a:pPr marL="800100" lvl="1" indent="-342900">
              <a:buFont typeface="Arial" panose="020B0604020202020204" pitchFamily="34" charset="0"/>
              <a:buChar char="•"/>
            </a:pPr>
            <a:r>
              <a:rPr lang="en-US" strike="sngStrike" dirty="0">
                <a:solidFill>
                  <a:schemeClr val="bg1"/>
                </a:solidFill>
              </a:rPr>
              <a:t>.NET 9 fixes this!</a:t>
            </a:r>
          </a:p>
          <a:p>
            <a:r>
              <a:rPr lang="en-US" dirty="0"/>
              <a:t>Better for touch and pen input; not best in class</a:t>
            </a:r>
          </a:p>
          <a:p>
            <a:r>
              <a:rPr lang="en-US" dirty="0"/>
              <a:t>UI performance not as optimized as WinUI</a:t>
            </a:r>
          </a:p>
          <a:p>
            <a:r>
              <a:rPr lang="en-US" dirty="0"/>
              <a:t>WPF Demo…</a:t>
            </a:r>
          </a:p>
          <a:p>
            <a:endParaRPr lang="en-US" dirty="0"/>
          </a:p>
        </p:txBody>
      </p:sp>
    </p:spTree>
    <p:extLst>
      <p:ext uri="{BB962C8B-B14F-4D97-AF65-F5344CB8AC3E}">
        <p14:creationId xmlns:p14="http://schemas.microsoft.com/office/powerpoint/2010/main" val="31005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1A7-FB62-BF56-0C5D-6C237418DDE5}"/>
              </a:ext>
            </a:extLst>
          </p:cNvPr>
          <p:cNvSpPr>
            <a:spLocks noGrp="1"/>
          </p:cNvSpPr>
          <p:nvPr>
            <p:ph type="title"/>
          </p:nvPr>
        </p:nvSpPr>
        <p:spPr/>
        <p:txBody>
          <a:bodyPr/>
          <a:lstStyle/>
          <a:p>
            <a:r>
              <a:rPr lang="en-US" dirty="0"/>
              <a:t>UWP Advantages*</a:t>
            </a:r>
          </a:p>
        </p:txBody>
      </p:sp>
      <p:sp>
        <p:nvSpPr>
          <p:cNvPr id="3" name="Text Placeholder 2">
            <a:extLst>
              <a:ext uri="{FF2B5EF4-FFF2-40B4-BE49-F238E27FC236}">
                <a16:creationId xmlns:a16="http://schemas.microsoft.com/office/drawing/2014/main" id="{FB1AB201-5C9C-A7A7-0C1F-66BB69CE32AA}"/>
              </a:ext>
            </a:extLst>
          </p:cNvPr>
          <p:cNvSpPr>
            <a:spLocks noGrp="1"/>
          </p:cNvSpPr>
          <p:nvPr>
            <p:ph type="body" sz="quarter" idx="15"/>
          </p:nvPr>
        </p:nvSpPr>
        <p:spPr/>
        <p:txBody>
          <a:bodyPr>
            <a:normAutofit fontScale="85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a:t>WinUI 2.x controls &amp; libraries</a:t>
            </a:r>
          </a:p>
          <a:p>
            <a:r>
              <a:rPr lang="en-US" dirty="0"/>
              <a:t>Security with Windows Sandboxing</a:t>
            </a:r>
          </a:p>
          <a:p>
            <a:r>
              <a:rPr lang="en-US" dirty="0"/>
              <a:t>New preview support for .NET 9</a:t>
            </a:r>
          </a:p>
          <a:p>
            <a:endParaRPr lang="en-US" dirty="0"/>
          </a:p>
        </p:txBody>
      </p:sp>
    </p:spTree>
    <p:extLst>
      <p:ext uri="{BB962C8B-B14F-4D97-AF65-F5344CB8AC3E}">
        <p14:creationId xmlns:p14="http://schemas.microsoft.com/office/powerpoint/2010/main" val="347082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9152-8705-3955-261F-2343F647CC00}"/>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636C7779-DFF7-5800-87B9-3978358AA535}"/>
              </a:ext>
            </a:extLst>
          </p:cNvPr>
          <p:cNvSpPr>
            <a:spLocks noGrp="1"/>
          </p:cNvSpPr>
          <p:nvPr>
            <p:ph sz="quarter" idx="13"/>
          </p:nvPr>
        </p:nvSpPr>
        <p:spPr>
          <a:xfrm>
            <a:off x="838200" y="1912689"/>
            <a:ext cx="10515600" cy="4328623"/>
          </a:xfrm>
        </p:spPr>
        <p:txBody>
          <a:bodyPr>
            <a:normAutofit fontScale="85000" lnSpcReduction="20000"/>
          </a:bodyPr>
          <a:lstStyle/>
          <a:p>
            <a:r>
              <a:rPr lang="en-US" dirty="0"/>
              <a:t>No more feature updates</a:t>
            </a:r>
          </a:p>
          <a:p>
            <a:pPr marL="800100" lvl="1" indent="-342900">
              <a:buFont typeface="Arial" panose="020B0604020202020204" pitchFamily="34" charset="0"/>
              <a:buChar char="•"/>
            </a:pPr>
            <a:r>
              <a:rPr lang="en-US" dirty="0">
                <a:solidFill>
                  <a:schemeClr val="bg1"/>
                </a:solidFill>
              </a:rPr>
              <a:t>Bug fixes &amp; security updates only</a:t>
            </a:r>
          </a:p>
          <a:p>
            <a:pPr marL="800100" lvl="1" indent="-342900">
              <a:buFont typeface="Arial" panose="020B0604020202020204" pitchFamily="34" charset="0"/>
              <a:buChar char="•"/>
            </a:pPr>
            <a:r>
              <a:rPr lang="en-US" dirty="0">
                <a:solidFill>
                  <a:schemeClr val="bg1"/>
                </a:solidFill>
              </a:rPr>
              <a:t>No new features for WinUI 2</a:t>
            </a:r>
          </a:p>
          <a:p>
            <a:r>
              <a:rPr lang="en-US" dirty="0"/>
              <a:t>.NET Native means no modern .NET features or optimizations*</a:t>
            </a:r>
          </a:p>
          <a:p>
            <a:pPr marL="800100" lvl="1" indent="-342900">
              <a:buFont typeface="Arial" panose="020B0604020202020204" pitchFamily="34" charset="0"/>
              <a:buChar char="•"/>
            </a:pPr>
            <a:r>
              <a:rPr lang="en-US" dirty="0">
                <a:solidFill>
                  <a:schemeClr val="bg1"/>
                </a:solidFill>
              </a:rPr>
              <a:t>No C# 8 or later features in classic UWP</a:t>
            </a:r>
          </a:p>
          <a:p>
            <a:pPr marL="800100" lvl="1" indent="-342900">
              <a:buFont typeface="Arial" panose="020B0604020202020204" pitchFamily="34" charset="0"/>
              <a:buChar char="•"/>
            </a:pPr>
            <a:r>
              <a:rPr lang="en-US" dirty="0">
                <a:solidFill>
                  <a:schemeClr val="bg1"/>
                </a:solidFill>
              </a:rPr>
              <a:t>.NET 9 adds an upgrade path for UWP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r>
              <a:rPr lang="en-US" dirty="0"/>
              <a:t>UWP Demo...</a:t>
            </a:r>
          </a:p>
        </p:txBody>
      </p:sp>
    </p:spTree>
    <p:extLst>
      <p:ext uri="{BB962C8B-B14F-4D97-AF65-F5344CB8AC3E}">
        <p14:creationId xmlns:p14="http://schemas.microsoft.com/office/powerpoint/2010/main" val="6117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E422-8176-3252-9291-7C3A8D69F74E}"/>
              </a:ext>
            </a:extLst>
          </p:cNvPr>
          <p:cNvSpPr>
            <a:spLocks noGrp="1"/>
          </p:cNvSpPr>
          <p:nvPr>
            <p:ph type="title"/>
          </p:nvPr>
        </p:nvSpPr>
        <p:spPr/>
        <p:txBody>
          <a:bodyPr/>
          <a:lstStyle/>
          <a:p>
            <a:r>
              <a:rPr lang="en-US" dirty="0"/>
              <a:t>WinUI Advantages</a:t>
            </a:r>
          </a:p>
        </p:txBody>
      </p:sp>
      <p:sp>
        <p:nvSpPr>
          <p:cNvPr id="3" name="Text Placeholder 2">
            <a:extLst>
              <a:ext uri="{FF2B5EF4-FFF2-40B4-BE49-F238E27FC236}">
                <a16:creationId xmlns:a16="http://schemas.microsoft.com/office/drawing/2014/main" id="{10DDE1A2-726D-314E-55CC-EA01E2EE4C42}"/>
              </a:ext>
            </a:extLst>
          </p:cNvPr>
          <p:cNvSpPr>
            <a:spLocks noGrp="1"/>
          </p:cNvSpPr>
          <p:nvPr>
            <p:ph type="body" sz="quarter" idx="15"/>
          </p:nvPr>
        </p:nvSpPr>
        <p:spPr>
          <a:xfrm>
            <a:off x="838199" y="1887537"/>
            <a:ext cx="8794899" cy="4605338"/>
          </a:xfrm>
        </p:spPr>
        <p:txBody>
          <a:bodyPr>
            <a:normAutofit fontScale="775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t>
            </a:r>
            <a:r>
              <a:rPr lang="en-US" dirty="0" err="1"/>
              <a:t>CameraCaptureUI</a:t>
            </a:r>
            <a:r>
              <a:rPr lang="en-US" dirty="0"/>
              <a:t> &amp; XAML Designer work begins</a:t>
            </a:r>
            <a:endParaRPr lang="en-US" dirty="0">
              <a:solidFill>
                <a:srgbClr val="FFFFFF"/>
              </a:solidFill>
              <a:hlinkClick r:id="rId3">
                <a:extLst>
                  <a:ext uri="{A12FA001-AC4F-418D-AE19-62706E023703}">
                    <ahyp:hlinkClr xmlns:ahyp="http://schemas.microsoft.com/office/drawing/2018/hyperlinkcolor" val="tx"/>
                  </a:ext>
                </a:extLst>
              </a:hlinkClick>
            </a:endParaRP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File Explorer, Apple apps &amp; Adobe Fresco</a:t>
            </a:r>
          </a:p>
          <a:p>
            <a:endParaRPr lang="en-US" dirty="0"/>
          </a:p>
        </p:txBody>
      </p:sp>
      <p:pic>
        <p:nvPicPr>
          <p:cNvPr id="4" name="Picture 3">
            <a:extLst>
              <a:ext uri="{FF2B5EF4-FFF2-40B4-BE49-F238E27FC236}">
                <a16:creationId xmlns:a16="http://schemas.microsoft.com/office/drawing/2014/main" id="{138E9FB1-AE97-82C9-4AA3-11818E895B7F}"/>
              </a:ext>
            </a:extLst>
          </p:cNvPr>
          <p:cNvPicPr>
            <a:picLocks noChangeAspect="1"/>
          </p:cNvPicPr>
          <p:nvPr/>
        </p:nvPicPr>
        <p:blipFill>
          <a:blip r:embed="rId4"/>
          <a:stretch>
            <a:fillRect/>
          </a:stretch>
        </p:blipFill>
        <p:spPr>
          <a:xfrm>
            <a:off x="9829800" y="2597094"/>
            <a:ext cx="1524000" cy="1524000"/>
          </a:xfrm>
          <a:prstGeom prst="rect">
            <a:avLst/>
          </a:prstGeom>
        </p:spPr>
      </p:pic>
    </p:spTree>
    <p:extLst>
      <p:ext uri="{BB962C8B-B14F-4D97-AF65-F5344CB8AC3E}">
        <p14:creationId xmlns:p14="http://schemas.microsoft.com/office/powerpoint/2010/main" val="243893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C30F-3DBD-0A70-109B-627720CBF322}"/>
              </a:ext>
            </a:extLst>
          </p:cNvPr>
          <p:cNvSpPr>
            <a:spLocks noGrp="1"/>
          </p:cNvSpPr>
          <p:nvPr>
            <p:ph type="title"/>
          </p:nvPr>
        </p:nvSpPr>
        <p:spPr/>
        <p:txBody>
          <a:bodyPr/>
          <a:lstStyle/>
          <a:p>
            <a:r>
              <a:rPr lang="en-US" dirty="0"/>
              <a:t>WinUI Drawbacks &amp; Demo</a:t>
            </a:r>
          </a:p>
        </p:txBody>
      </p:sp>
      <p:sp>
        <p:nvSpPr>
          <p:cNvPr id="3" name="Content Placeholder 2">
            <a:extLst>
              <a:ext uri="{FF2B5EF4-FFF2-40B4-BE49-F238E27FC236}">
                <a16:creationId xmlns:a16="http://schemas.microsoft.com/office/drawing/2014/main" id="{25684060-EBA9-D770-DB33-82794FACD453}"/>
              </a:ext>
            </a:extLst>
          </p:cNvPr>
          <p:cNvSpPr>
            <a:spLocks noGrp="1"/>
          </p:cNvSpPr>
          <p:nvPr>
            <p:ph sz="quarter" idx="13"/>
          </p:nvPr>
        </p:nvSpPr>
        <p:spPr>
          <a:xfrm>
            <a:off x="838200" y="1912690"/>
            <a:ext cx="10515600" cy="4381784"/>
          </a:xfrm>
        </p:spPr>
        <p:txBody>
          <a:bodyPr>
            <a:normAutofit fontScale="92500" lnSpcReduction="10000"/>
          </a:bodyPr>
          <a:lstStyle/>
          <a:p>
            <a:r>
              <a:rPr lang="en-US" dirty="0"/>
              <a:t>No XAML designer in Visual Studio (coming soon)</a:t>
            </a:r>
          </a:p>
          <a:p>
            <a:pPr marL="800100" lvl="1" indent="-342900">
              <a:buFont typeface="Arial" panose="020B0604020202020204" pitchFamily="34" charset="0"/>
              <a:buChar char="•"/>
            </a:pPr>
            <a:r>
              <a:rPr lang="en-US" dirty="0">
                <a:solidFill>
                  <a:schemeClr val="bg1"/>
                </a:solidFill>
              </a:rPr>
              <a:t>Work started on designer in Windows App SDK 1.7</a:t>
            </a:r>
          </a:p>
          <a:p>
            <a:pPr marL="800100" lvl="1" indent="-342900">
              <a:buFont typeface="Arial" panose="020B0604020202020204" pitchFamily="34" charset="0"/>
              <a:buChar char="•"/>
            </a:pPr>
            <a:r>
              <a:rPr lang="en-US" dirty="0">
                <a:solidFill>
                  <a:schemeClr val="bg1"/>
                </a:solidFill>
              </a:rPr>
              <a:t>XAML learning curve</a:t>
            </a:r>
          </a:p>
          <a:p>
            <a:pPr marL="800100" lvl="1" indent="-342900">
              <a:buFont typeface="Arial" panose="020B0604020202020204" pitchFamily="34" charset="0"/>
              <a:buChar char="•"/>
            </a:pPr>
            <a:r>
              <a:rPr lang="en-US" dirty="0">
                <a:solidFill>
                  <a:schemeClr val="bg1"/>
                </a:solidFill>
              </a:rPr>
              <a:t>XAML Hot Reload for UI debugging</a:t>
            </a:r>
          </a:p>
          <a:p>
            <a:r>
              <a:rPr lang="en-US" dirty="0"/>
              <a:t>No F# or VB</a:t>
            </a:r>
          </a:p>
          <a:p>
            <a:r>
              <a:rPr lang="en-US" dirty="0"/>
              <a:t>C# and C++ only</a:t>
            </a:r>
          </a:p>
          <a:p>
            <a:r>
              <a:rPr lang="en-US" dirty="0"/>
              <a:t>No Xbox or HoloLens (for UWP upgrades)</a:t>
            </a:r>
          </a:p>
          <a:p>
            <a:r>
              <a:rPr lang="en-US" dirty="0"/>
              <a:t>No built-in UI data validation(yet?)</a:t>
            </a:r>
          </a:p>
          <a:p>
            <a:pPr marL="800100" lvl="1" indent="-342900">
              <a:buFont typeface="Arial" panose="020B0604020202020204" pitchFamily="34" charset="0"/>
              <a:buChar char="•"/>
            </a:pPr>
            <a:r>
              <a:rPr lang="en-US" dirty="0">
                <a:solidFill>
                  <a:schemeClr val="bg1"/>
                </a:solidFill>
              </a:rPr>
              <a:t>A top requested feature</a:t>
            </a:r>
          </a:p>
          <a:p>
            <a:pPr marL="800100" lvl="1" indent="-342900">
              <a:buFont typeface="Arial" panose="020B0604020202020204" pitchFamily="34" charset="0"/>
              <a:buChar char="•"/>
            </a:pPr>
            <a:r>
              <a:rPr lang="en-US" dirty="0">
                <a:solidFill>
                  <a:schemeClr val="bg1"/>
                </a:solidFill>
              </a:rPr>
              <a:t>Workarounds (see my book, Learn WinUI 3)</a:t>
            </a:r>
          </a:p>
          <a:p>
            <a:r>
              <a:rPr lang="en-US" dirty="0"/>
              <a:t>WinUI Demo…</a:t>
            </a:r>
          </a:p>
        </p:txBody>
      </p:sp>
    </p:spTree>
    <p:extLst>
      <p:ext uri="{BB962C8B-B14F-4D97-AF65-F5344CB8AC3E}">
        <p14:creationId xmlns:p14="http://schemas.microsoft.com/office/powerpoint/2010/main" val="69980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A7-ADEB-96FA-D6A7-17CA8ECC7A5D}"/>
              </a:ext>
            </a:extLst>
          </p:cNvPr>
          <p:cNvSpPr>
            <a:spLocks noGrp="1"/>
          </p:cNvSpPr>
          <p:nvPr>
            <p:ph type="title"/>
          </p:nvPr>
        </p:nvSpPr>
        <p:spPr/>
        <p:txBody>
          <a:bodyPr/>
          <a:lstStyle/>
          <a:p>
            <a:r>
              <a:rPr lang="en-US" dirty="0"/>
              <a:t>.NET MAUI Advantages</a:t>
            </a:r>
          </a:p>
        </p:txBody>
      </p:sp>
      <p:sp>
        <p:nvSpPr>
          <p:cNvPr id="3" name="Text Placeholder 2">
            <a:extLst>
              <a:ext uri="{FF2B5EF4-FFF2-40B4-BE49-F238E27FC236}">
                <a16:creationId xmlns:a16="http://schemas.microsoft.com/office/drawing/2014/main" id="{096B24D2-93AD-A819-CBB9-D4B165F4F042}"/>
              </a:ext>
            </a:extLst>
          </p:cNvPr>
          <p:cNvSpPr>
            <a:spLocks noGrp="1"/>
          </p:cNvSpPr>
          <p:nvPr>
            <p:ph type="body" sz="quarter" idx="15"/>
          </p:nvPr>
        </p:nvSpPr>
        <p:spPr>
          <a:xfrm>
            <a:off x="838199" y="1887538"/>
            <a:ext cx="10515600" cy="4449468"/>
          </a:xfrm>
        </p:spPr>
        <p:txBody>
          <a:bodyPr>
            <a:normAutofit fontScale="85000" lnSpcReduction="20000"/>
          </a:bodyPr>
          <a:lstStyle/>
          <a:p>
            <a:r>
              <a:rPr lang="en-US" dirty="0"/>
              <a:t>Cross-Platform (Windows, Android, iOS, macOS, Tizen)</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Upgrade Assistant</a:t>
            </a:r>
          </a:p>
          <a:p>
            <a:pPr lvl="1"/>
            <a:r>
              <a:rPr lang="en-US" dirty="0"/>
              <a:t>Rich data binding - MVVM</a:t>
            </a:r>
          </a:p>
          <a:p>
            <a:r>
              <a:rPr lang="en-US" dirty="0"/>
              <a:t>Create UI in C# with C# Markup</a:t>
            </a:r>
          </a:p>
          <a:p>
            <a:pPr lvl="1"/>
            <a:r>
              <a:rPr lang="en-US" dirty="0"/>
              <a:t>MVU (Model-View-Update) pattern</a:t>
            </a:r>
          </a:p>
          <a:p>
            <a:r>
              <a:rPr lang="en-US" dirty="0"/>
              <a:t>Uses WinUI for Windows apps</a:t>
            </a:r>
          </a:p>
          <a:p>
            <a:r>
              <a:rPr lang="en-US" dirty="0"/>
              <a:t>Develop with Visual Studio or VS Code</a:t>
            </a:r>
          </a:p>
          <a:p>
            <a:r>
              <a:rPr lang="en-US" dirty="0"/>
              <a:t>Web developers have Blazor Hybrid to build in MAUI</a:t>
            </a:r>
          </a:p>
          <a:p>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p:txBody>
      </p:sp>
      <p:pic>
        <p:nvPicPr>
          <p:cNvPr id="4" name="Picture 3">
            <a:extLst>
              <a:ext uri="{FF2B5EF4-FFF2-40B4-BE49-F238E27FC236}">
                <a16:creationId xmlns:a16="http://schemas.microsoft.com/office/drawing/2014/main" id="{B7C90ABA-CA09-401C-DE3F-1113891F0271}"/>
              </a:ext>
            </a:extLst>
          </p:cNvPr>
          <p:cNvPicPr>
            <a:picLocks noChangeAspect="1"/>
          </p:cNvPicPr>
          <p:nvPr/>
        </p:nvPicPr>
        <p:blipFill>
          <a:blip r:embed="rId4"/>
          <a:stretch>
            <a:fillRect/>
          </a:stretch>
        </p:blipFill>
        <p:spPr>
          <a:xfrm>
            <a:off x="9515474" y="2273947"/>
            <a:ext cx="1838325" cy="1838325"/>
          </a:xfrm>
          <a:prstGeom prst="rect">
            <a:avLst/>
          </a:prstGeom>
        </p:spPr>
      </p:pic>
    </p:spTree>
    <p:extLst>
      <p:ext uri="{BB962C8B-B14F-4D97-AF65-F5344CB8AC3E}">
        <p14:creationId xmlns:p14="http://schemas.microsoft.com/office/powerpoint/2010/main" val="121443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4FA-D680-BF16-1D90-C3612070800F}"/>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249024DA-8FAA-A5E3-7907-5BB32938A0E4}"/>
              </a:ext>
            </a:extLst>
          </p:cNvPr>
          <p:cNvSpPr>
            <a:spLocks noGrp="1"/>
          </p:cNvSpPr>
          <p:nvPr>
            <p:ph sz="quarter" idx="13"/>
          </p:nvPr>
        </p:nvSpPr>
        <p:spPr>
          <a:xfrm>
            <a:off x="838200" y="1912689"/>
            <a:ext cx="10515600" cy="4232929"/>
          </a:xfrm>
        </p:spPr>
        <p:txBody>
          <a:bodyPr>
            <a:normAutofit lnSpcReduction="10000"/>
          </a:bodyPr>
          <a:lstStyle/>
          <a:p>
            <a:r>
              <a:rPr lang="en-US" dirty="0"/>
              <a:t>Platform-specific code required for some native features</a:t>
            </a:r>
          </a:p>
          <a:p>
            <a:r>
              <a:rPr lang="en-US" dirty="0"/>
              <a:t>No XAML designer in Visual Studio (use Hot Reload)</a:t>
            </a:r>
          </a:p>
          <a:p>
            <a:r>
              <a:rPr lang="en-US" dirty="0"/>
              <a:t>Only C# - No C++, F#, or Visual Basic</a:t>
            </a:r>
          </a:p>
          <a:p>
            <a:pPr marL="800100" lvl="1" indent="-342900">
              <a:buFont typeface="Arial" panose="020B0604020202020204" pitchFamily="34" charset="0"/>
              <a:buChar char="•"/>
            </a:pPr>
            <a:r>
              <a:rPr lang="en-US" dirty="0">
                <a:solidFill>
                  <a:schemeClr val="bg1"/>
                </a:solidFill>
              </a:rPr>
              <a:t>Use F# with Blazor Hybrid</a:t>
            </a:r>
          </a:p>
          <a:p>
            <a:r>
              <a:rPr lang="en-US" dirty="0"/>
              <a:t>Windows support is there but iOS/Android are top priorities</a:t>
            </a:r>
          </a:p>
          <a:p>
            <a:pPr marL="800100" lvl="1" indent="-342900">
              <a:buFont typeface="Arial" panose="020B0604020202020204" pitchFamily="34" charset="0"/>
              <a:buChar char="•"/>
            </a:pPr>
            <a:r>
              <a:rPr lang="en-US" dirty="0">
                <a:solidFill>
                  <a:schemeClr val="bg1"/>
                </a:solidFill>
              </a:rPr>
              <a:t>Use WinUI if Windows is your primary target</a:t>
            </a:r>
          </a:p>
          <a:p>
            <a:r>
              <a:rPr lang="en-US" dirty="0"/>
              <a:t>Some limitations on UI customization</a:t>
            </a:r>
          </a:p>
          <a:p>
            <a:r>
              <a:rPr lang="en-US" dirty="0"/>
              <a:t>Performance – improving each release</a:t>
            </a:r>
          </a:p>
          <a:p>
            <a:r>
              <a:rPr lang="en-US" dirty="0"/>
              <a:t>.NET MAUI Demo…</a:t>
            </a:r>
          </a:p>
          <a:p>
            <a:endParaRPr lang="en-US" dirty="0"/>
          </a:p>
        </p:txBody>
      </p:sp>
    </p:spTree>
    <p:extLst>
      <p:ext uri="{BB962C8B-B14F-4D97-AF65-F5344CB8AC3E}">
        <p14:creationId xmlns:p14="http://schemas.microsoft.com/office/powerpoint/2010/main" val="164358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3370-6C5C-2B66-24AC-E50CF9B942F9}"/>
              </a:ext>
            </a:extLst>
          </p:cNvPr>
          <p:cNvSpPr>
            <a:spLocks noGrp="1"/>
          </p:cNvSpPr>
          <p:nvPr>
            <p:ph type="title"/>
          </p:nvPr>
        </p:nvSpPr>
        <p:spPr/>
        <p:txBody>
          <a:bodyPr/>
          <a:lstStyle/>
          <a:p>
            <a:r>
              <a:rPr lang="en-US" dirty="0"/>
              <a:t>Blazor Hybrid – Web in Native Apps</a:t>
            </a:r>
          </a:p>
        </p:txBody>
      </p:sp>
      <p:sp>
        <p:nvSpPr>
          <p:cNvPr id="3" name="Text Placeholder 2">
            <a:extLst>
              <a:ext uri="{FF2B5EF4-FFF2-40B4-BE49-F238E27FC236}">
                <a16:creationId xmlns:a16="http://schemas.microsoft.com/office/drawing/2014/main" id="{2326F121-581C-C71A-6D0C-44032F790F26}"/>
              </a:ext>
            </a:extLst>
          </p:cNvPr>
          <p:cNvSpPr>
            <a:spLocks noGrp="1"/>
          </p:cNvSpPr>
          <p:nvPr>
            <p:ph type="body" sz="quarter" idx="15"/>
          </p:nvPr>
        </p:nvSpPr>
        <p:spPr>
          <a:xfrm>
            <a:off x="838199" y="1887538"/>
            <a:ext cx="5257801" cy="3954462"/>
          </a:xfrm>
        </p:spPr>
        <p:txBody>
          <a:bodyPr/>
          <a:lstStyle/>
          <a:p>
            <a:pPr marL="0" indent="0">
              <a:buNone/>
            </a:pPr>
            <a:r>
              <a:rPr lang="en-US" b="1" dirty="0"/>
              <a:t>Pros</a:t>
            </a:r>
          </a:p>
          <a:p>
            <a:r>
              <a:rPr lang="en-US" dirty="0"/>
              <a:t>It’s web - no XAML learning curve</a:t>
            </a:r>
          </a:p>
          <a:p>
            <a:r>
              <a:rPr lang="en-US" dirty="0"/>
              <a:t>Powerful CSS styling</a:t>
            </a:r>
          </a:p>
          <a:p>
            <a:r>
              <a:rPr lang="en-US" dirty="0"/>
              <a:t>.NET compatibility</a:t>
            </a:r>
          </a:p>
          <a:p>
            <a:r>
              <a:rPr lang="en-US" dirty="0"/>
              <a:t>Use WPF or WinForms desktop hosts</a:t>
            </a:r>
          </a:p>
          <a:p>
            <a:r>
              <a:rPr lang="en-US" dirty="0"/>
              <a:t>Use .NET MAUI host for mobile</a:t>
            </a:r>
          </a:p>
          <a:p>
            <a:endParaRPr lang="en-US" dirty="0"/>
          </a:p>
        </p:txBody>
      </p:sp>
      <p:sp>
        <p:nvSpPr>
          <p:cNvPr id="4" name="Text Placeholder 2">
            <a:extLst>
              <a:ext uri="{FF2B5EF4-FFF2-40B4-BE49-F238E27FC236}">
                <a16:creationId xmlns:a16="http://schemas.microsoft.com/office/drawing/2014/main" id="{06F4D12B-687C-0A6C-480B-B5B2E82DD8D8}"/>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Interop has costs</a:t>
            </a:r>
          </a:p>
          <a:p>
            <a:pPr lvl="1"/>
            <a:r>
              <a:rPr lang="en-US" dirty="0"/>
              <a:t>Performance</a:t>
            </a:r>
          </a:p>
          <a:p>
            <a:pPr lvl="1"/>
            <a:r>
              <a:rPr lang="en-US" dirty="0"/>
              <a:t>Bugs?</a:t>
            </a:r>
          </a:p>
          <a:p>
            <a:pPr lvl="1"/>
            <a:r>
              <a:rPr lang="en-US" dirty="0"/>
              <a:t>Accessibility quirks</a:t>
            </a:r>
          </a:p>
          <a:p>
            <a:pPr lvl="1"/>
            <a:r>
              <a:rPr lang="en-US" dirty="0"/>
              <a:t>Support across two products</a:t>
            </a:r>
          </a:p>
          <a:p>
            <a:r>
              <a:rPr lang="en-US" dirty="0"/>
              <a:t>Can feel like web</a:t>
            </a:r>
          </a:p>
          <a:p>
            <a:endParaRPr lang="en-US" dirty="0"/>
          </a:p>
        </p:txBody>
      </p:sp>
    </p:spTree>
    <p:extLst>
      <p:ext uri="{BB962C8B-B14F-4D97-AF65-F5344CB8AC3E}">
        <p14:creationId xmlns:p14="http://schemas.microsoft.com/office/powerpoint/2010/main" val="244439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B91D-B025-F96B-E103-FE3BD6A02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BAA48-E89F-5CBC-2B3F-9BAEDFE00E46}"/>
              </a:ext>
            </a:extLst>
          </p:cNvPr>
          <p:cNvSpPr>
            <a:spLocks noGrp="1"/>
          </p:cNvSpPr>
          <p:nvPr>
            <p:ph type="title"/>
          </p:nvPr>
        </p:nvSpPr>
        <p:spPr/>
        <p:txBody>
          <a:bodyPr/>
          <a:lstStyle/>
          <a:p>
            <a:r>
              <a:rPr lang="en-US" dirty="0"/>
              <a:t>Uno Platform (or Avalonia UI)</a:t>
            </a:r>
          </a:p>
        </p:txBody>
      </p:sp>
      <p:sp>
        <p:nvSpPr>
          <p:cNvPr id="3" name="Text Placeholder 2">
            <a:extLst>
              <a:ext uri="{FF2B5EF4-FFF2-40B4-BE49-F238E27FC236}">
                <a16:creationId xmlns:a16="http://schemas.microsoft.com/office/drawing/2014/main" id="{828208DB-935A-CEE5-CA98-595E2A75DEF4}"/>
              </a:ext>
            </a:extLst>
          </p:cNvPr>
          <p:cNvSpPr>
            <a:spLocks noGrp="1"/>
          </p:cNvSpPr>
          <p:nvPr>
            <p:ph type="body" sz="quarter" idx="15"/>
          </p:nvPr>
        </p:nvSpPr>
        <p:spPr>
          <a:xfrm>
            <a:off x="838199" y="1887537"/>
            <a:ext cx="5257801" cy="4725913"/>
          </a:xfrm>
        </p:spPr>
        <p:txBody>
          <a:bodyPr>
            <a:normAutofit fontScale="70000" lnSpcReduction="20000"/>
          </a:bodyPr>
          <a:lstStyle/>
          <a:p>
            <a:pPr marL="0" indent="0">
              <a:buNone/>
            </a:pPr>
            <a:r>
              <a:rPr lang="en-US" b="1" dirty="0"/>
              <a:t>Pros</a:t>
            </a:r>
          </a:p>
          <a:p>
            <a:r>
              <a:rPr lang="en-US" dirty="0" err="1"/>
              <a:t>XPlat</a:t>
            </a:r>
            <a:r>
              <a:rPr lang="en-US" dirty="0"/>
              <a:t> (Windows, Android, iOS, Mac, web, Linux)</a:t>
            </a:r>
          </a:p>
          <a:p>
            <a:pPr lvl="1"/>
            <a:r>
              <a:rPr lang="en-US" dirty="0"/>
              <a:t>Platform-specific implementations</a:t>
            </a:r>
          </a:p>
          <a:p>
            <a:r>
              <a:rPr lang="en-US" dirty="0"/>
              <a:t>Windows platform options</a:t>
            </a:r>
          </a:p>
          <a:p>
            <a:pPr lvl="1"/>
            <a:r>
              <a:rPr lang="en-US" dirty="0"/>
              <a:t>Use </a:t>
            </a:r>
            <a:r>
              <a:rPr lang="en-US" dirty="0" err="1"/>
              <a:t>Skia</a:t>
            </a:r>
            <a:r>
              <a:rPr lang="en-US" dirty="0"/>
              <a:t> to run on Windows 7 and later</a:t>
            </a:r>
          </a:p>
          <a:p>
            <a:pPr lvl="1"/>
            <a:r>
              <a:rPr lang="en-US" dirty="0"/>
              <a:t>Use WinUI to run on Windows 10 (v19041) &amp; later</a:t>
            </a:r>
          </a:p>
          <a:p>
            <a:r>
              <a:rPr lang="en-US" dirty="0"/>
              <a:t>Uno views/VMs nearly identical to WinUI</a:t>
            </a:r>
          </a:p>
          <a:p>
            <a:pPr lvl="1"/>
            <a:r>
              <a:rPr lang="en-US" dirty="0"/>
              <a:t>Copy/Paste simple projects</a:t>
            </a:r>
          </a:p>
          <a:p>
            <a:r>
              <a:rPr lang="en-US" dirty="0"/>
              <a:t>C# Markup w/ MVU or XAML w/ MVVM</a:t>
            </a:r>
          </a:p>
          <a:p>
            <a:r>
              <a:rPr lang="en-US" dirty="0"/>
              <a:t>Figma Plugin</a:t>
            </a:r>
          </a:p>
          <a:p>
            <a:r>
              <a:rPr lang="en-US" dirty="0"/>
              <a:t>Uno Platform Studio &amp; Hot Design</a:t>
            </a:r>
          </a:p>
          <a:p>
            <a:r>
              <a:rPr lang="en-US" dirty="0"/>
              <a:t>Theming: Fluent, Material &amp; Cupertino</a:t>
            </a:r>
          </a:p>
          <a:p>
            <a:r>
              <a:rPr lang="en-US" dirty="0"/>
              <a:t>Develop in Visual Studio, VS Code or Rider</a:t>
            </a:r>
          </a:p>
        </p:txBody>
      </p:sp>
      <p:sp>
        <p:nvSpPr>
          <p:cNvPr id="4" name="Text Placeholder 2">
            <a:extLst>
              <a:ext uri="{FF2B5EF4-FFF2-40B4-BE49-F238E27FC236}">
                <a16:creationId xmlns:a16="http://schemas.microsoft.com/office/drawing/2014/main" id="{A14CEBBF-DED8-0A15-553E-53447EF7E5F9}"/>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No VB or F#</a:t>
            </a:r>
          </a:p>
          <a:p>
            <a:r>
              <a:rPr lang="en-US" dirty="0"/>
              <a:t>3rd party solution</a:t>
            </a:r>
          </a:p>
          <a:p>
            <a:r>
              <a:rPr lang="en-US" dirty="0"/>
              <a:t>Pay for Advanced Support</a:t>
            </a:r>
          </a:p>
          <a:p>
            <a:r>
              <a:rPr lang="en-US" dirty="0"/>
              <a:t>Platform-specific code required for native features</a:t>
            </a:r>
          </a:p>
          <a:p>
            <a:endParaRPr lang="en-US" dirty="0"/>
          </a:p>
        </p:txBody>
      </p:sp>
    </p:spTree>
    <p:extLst>
      <p:ext uri="{BB962C8B-B14F-4D97-AF65-F5344CB8AC3E}">
        <p14:creationId xmlns:p14="http://schemas.microsoft.com/office/powerpoint/2010/main" val="47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FAA9B-145B-7003-5E36-63BAF3F86164}"/>
              </a:ext>
            </a:extLst>
          </p:cNvPr>
          <p:cNvSpPr>
            <a:spLocks noGrp="1"/>
          </p:cNvSpPr>
          <p:nvPr>
            <p:ph type="title"/>
          </p:nvPr>
        </p:nvSpPr>
        <p:spPr>
          <a:xfrm>
            <a:off x="938907" y="282800"/>
            <a:ext cx="5217172" cy="1288673"/>
          </a:xfrm>
        </p:spPr>
        <p:txBody>
          <a:bodyPr vert="horz" lIns="91440" tIns="45720" rIns="91440" bIns="45720" rtlCol="0" anchor="b">
            <a:normAutofit/>
          </a:bodyPr>
          <a:lstStyle/>
          <a:p>
            <a:r>
              <a:rPr lang="en-US" sz="4100">
                <a:latin typeface="+mj-lt"/>
                <a:ea typeface="+mj-ea"/>
                <a:cs typeface="+mj-cs"/>
              </a:rPr>
              <a:t>Making Your Choice</a:t>
            </a:r>
          </a:p>
        </p:txBody>
      </p:sp>
      <p:sp>
        <p:nvSpPr>
          <p:cNvPr id="4" name="Text Placeholder 3">
            <a:extLst>
              <a:ext uri="{FF2B5EF4-FFF2-40B4-BE49-F238E27FC236}">
                <a16:creationId xmlns:a16="http://schemas.microsoft.com/office/drawing/2014/main" id="{193B1AB4-71E3-4869-C955-C279F4A54C3E}"/>
              </a:ext>
            </a:extLst>
          </p:cNvPr>
          <p:cNvSpPr>
            <a:spLocks noGrp="1"/>
          </p:cNvSpPr>
          <p:nvPr>
            <p:ph type="body" sz="quarter" idx="13"/>
          </p:nvPr>
        </p:nvSpPr>
        <p:spPr>
          <a:xfrm>
            <a:off x="938906" y="1715151"/>
            <a:ext cx="5217173" cy="4351338"/>
          </a:xfrm>
        </p:spPr>
        <p:txBody>
          <a:bodyPr vert="horz" lIns="91440" tIns="45720" rIns="91440" bIns="45720" rtlCol="0">
            <a:normAutofit/>
          </a:bodyPr>
          <a:lstStyle/>
          <a:p>
            <a:r>
              <a:rPr lang="en-US" sz="2200"/>
              <a:t>Programming Language</a:t>
            </a:r>
          </a:p>
          <a:p>
            <a:r>
              <a:rPr lang="en-US" sz="2200"/>
              <a:t>UI Framework</a:t>
            </a:r>
          </a:p>
          <a:p>
            <a:r>
              <a:rPr lang="en-US" sz="2200"/>
              <a:t>Drag &amp; Drop Designer</a:t>
            </a:r>
          </a:p>
          <a:p>
            <a:r>
              <a:rPr lang="en-US" sz="2200"/>
              <a:t>UI Design Language</a:t>
            </a:r>
          </a:p>
          <a:p>
            <a:r>
              <a:rPr lang="en-US" sz="2200"/>
              <a:t>.NET Support</a:t>
            </a:r>
          </a:p>
          <a:p>
            <a:r>
              <a:rPr lang="en-US" sz="2200"/>
              <a:t>Legacy Windows Support</a:t>
            </a:r>
          </a:p>
          <a:p>
            <a:r>
              <a:rPr lang="en-US" sz="2200"/>
              <a:t>Touch Support</a:t>
            </a:r>
          </a:p>
          <a:p>
            <a:r>
              <a:rPr lang="en-US" sz="2200"/>
              <a:t>Cross-platform Options</a:t>
            </a:r>
          </a:p>
          <a:p>
            <a:r>
              <a:rPr lang="en-US" sz="2200"/>
              <a:t>Long-term Support Options</a:t>
            </a:r>
          </a:p>
          <a:p>
            <a:r>
              <a:rPr lang="en-US" sz="2200"/>
              <a:t>Current Features &amp; Public Roadmap</a:t>
            </a:r>
          </a:p>
          <a:p>
            <a:endParaRPr lang="en-US" sz="2200"/>
          </a:p>
        </p:txBody>
      </p:sp>
      <p:grpSp>
        <p:nvGrpSpPr>
          <p:cNvPr id="13"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4" name="Freeform: Shape 13">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a:extLst>
              <a:ext uri="{FF2B5EF4-FFF2-40B4-BE49-F238E27FC236}">
                <a16:creationId xmlns:a16="http://schemas.microsoft.com/office/drawing/2014/main" id="{48CC9E4B-C5C3-8D6C-02C5-D23804B60C92}"/>
              </a:ext>
            </a:extLst>
          </p:cNvPr>
          <p:cNvPicPr>
            <a:picLocks noChangeAspect="1"/>
          </p:cNvPicPr>
          <p:nvPr/>
        </p:nvPicPr>
        <p:blipFill>
          <a:blip r:embed="rId3"/>
          <a:stretch>
            <a:fillRect/>
          </a:stretch>
        </p:blipFill>
        <p:spPr>
          <a:xfrm>
            <a:off x="6586389" y="501797"/>
            <a:ext cx="4763801" cy="2572451"/>
          </a:xfrm>
          <a:prstGeom prst="rect">
            <a:avLst/>
          </a:prstGeom>
        </p:spPr>
      </p:pic>
      <p:pic>
        <p:nvPicPr>
          <p:cNvPr id="6" name="Picture 5">
            <a:extLst>
              <a:ext uri="{FF2B5EF4-FFF2-40B4-BE49-F238E27FC236}">
                <a16:creationId xmlns:a16="http://schemas.microsoft.com/office/drawing/2014/main" id="{5FB97239-E341-5B64-79A6-387973DD5DDA}"/>
              </a:ext>
            </a:extLst>
          </p:cNvPr>
          <p:cNvPicPr>
            <a:picLocks noChangeAspect="1"/>
          </p:cNvPicPr>
          <p:nvPr/>
        </p:nvPicPr>
        <p:blipFill>
          <a:blip r:embed="rId4"/>
          <a:stretch>
            <a:fillRect/>
          </a:stretch>
        </p:blipFill>
        <p:spPr>
          <a:xfrm>
            <a:off x="6586388" y="3680500"/>
            <a:ext cx="4763801" cy="2322353"/>
          </a:xfrm>
          <a:prstGeom prst="rect">
            <a:avLst/>
          </a:prstGeom>
        </p:spPr>
      </p:pic>
      <p:sp>
        <p:nvSpPr>
          <p:cNvPr id="28" name="Oval 27">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0161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12933E38-7BE6-06D6-62B2-E010B23C4605}"/>
              </a:ext>
            </a:extLst>
          </p:cNvPr>
          <p:cNvSpPr>
            <a:spLocks noGrp="1"/>
          </p:cNvSpPr>
          <p:nvPr>
            <p:ph type="title"/>
          </p:nvPr>
        </p:nvSpPr>
        <p:spPr/>
        <p:txBody>
          <a:bodyPr/>
          <a:lstStyle/>
          <a:p>
            <a:r>
              <a:rPr lang="en-US" dirty="0"/>
              <a:t>About Me</a:t>
            </a:r>
          </a:p>
        </p:txBody>
      </p:sp>
      <p:sp>
        <p:nvSpPr>
          <p:cNvPr id="4" name="Zástupný obsah 3">
            <a:extLst>
              <a:ext uri="{FF2B5EF4-FFF2-40B4-BE49-F238E27FC236}">
                <a16:creationId xmlns:a16="http://schemas.microsoft.com/office/drawing/2014/main" id="{04FB42EA-94EE-4B0A-7EC2-D7578F0A7DCF}"/>
              </a:ext>
            </a:extLst>
          </p:cNvPr>
          <p:cNvSpPr>
            <a:spLocks noGrp="1"/>
          </p:cNvSpPr>
          <p:nvPr>
            <p:ph sz="quarter" idx="13"/>
          </p:nvPr>
        </p:nvSpPr>
        <p:spPr/>
        <p:txBody>
          <a:bodyPr/>
          <a:lstStyle/>
          <a:p>
            <a:r>
              <a:rPr lang="en-US" dirty="0"/>
              <a:t>Software industry for 30 years</a:t>
            </a:r>
          </a:p>
          <a:p>
            <a:r>
              <a:rPr lang="en-US" dirty="0"/>
              <a:t>Morning Dew link blog – alvinashcraft.com</a:t>
            </a:r>
          </a:p>
          <a:p>
            <a:r>
              <a:rPr lang="en-US" dirty="0"/>
              <a:t>Written 3 books for </a:t>
            </a:r>
            <a:r>
              <a:rPr lang="en-US" dirty="0" err="1"/>
              <a:t>Packt</a:t>
            </a:r>
            <a:endParaRPr lang="en-US" dirty="0"/>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304645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817C-2365-3CA7-B60E-F8F1605F6E4B}"/>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3C239E29-40E8-57C9-74D1-9F2C50AD2AB7}"/>
              </a:ext>
            </a:extLst>
          </p:cNvPr>
          <p:cNvSpPr>
            <a:spLocks noGrp="1"/>
          </p:cNvSpPr>
          <p:nvPr>
            <p:ph type="body" sz="quarter" idx="15"/>
          </p:nvPr>
        </p:nvSpPr>
        <p:spPr>
          <a:xfrm>
            <a:off x="838199" y="1887537"/>
            <a:ext cx="9486015" cy="4491997"/>
          </a:xfrm>
        </p:spPr>
        <p:txBody>
          <a:bodyPr>
            <a:normAutofit fontScale="77500" lnSpcReduction="20000"/>
          </a:bodyPr>
          <a:lstStyle/>
          <a:p>
            <a:r>
              <a:rPr lang="en-US" sz="2800" dirty="0"/>
              <a:t>Choose the best UI framework – Microsoft Learn Training module: </a:t>
            </a:r>
            <a:r>
              <a:rPr lang="en-US" sz="2800" dirty="0">
                <a:solidFill>
                  <a:schemeClr val="tx2">
                    <a:lumMod val="75000"/>
                  </a:schemeClr>
                </a:solidFill>
                <a:hlinkClick r:id="rId3">
                  <a:extLst>
                    <a:ext uri="{A12FA001-AC4F-418D-AE19-62706E023703}">
                      <ahyp:hlinkClr xmlns:ahyp="http://schemas.microsoft.com/office/drawing/2018/hyperlinkcolor" val="tx"/>
                    </a:ext>
                  </a:extLst>
                </a:hlinkClick>
              </a:rPr>
              <a:t>https://learn.microsoft.com/training/modules/windows-choose-best-app-framework/</a:t>
            </a:r>
            <a:r>
              <a:rPr lang="en-US" sz="2800" dirty="0">
                <a:solidFill>
                  <a:schemeClr val="tx2">
                    <a:lumMod val="75000"/>
                  </a:schemeClr>
                </a:solidFill>
              </a:rPr>
              <a:t>  </a:t>
            </a:r>
          </a:p>
          <a:p>
            <a:r>
              <a:rPr lang="en-US" sz="2800" dirty="0"/>
              <a:t>Overview of Windows Development Options: </a:t>
            </a:r>
            <a:r>
              <a:rPr lang="en-US" sz="2800" dirty="0">
                <a:solidFill>
                  <a:schemeClr val="tx2">
                    <a:lumMod val="75000"/>
                  </a:schemeClr>
                </a:solidFill>
                <a:hlinkClick r:id="rId4">
                  <a:extLst>
                    <a:ext uri="{A12FA001-AC4F-418D-AE19-62706E023703}">
                      <ahyp:hlinkClr xmlns:ahyp="http://schemas.microsoft.com/office/drawing/2018/hyperlinkcolor" val="tx"/>
                    </a:ext>
                  </a:extLst>
                </a:hlinkClick>
              </a:rPr>
              <a:t>https://learn.microsoft.com/windows/apps/get-started/</a:t>
            </a:r>
            <a:r>
              <a:rPr lang="en-US" sz="2800" dirty="0">
                <a:solidFill>
                  <a:schemeClr val="tx2">
                    <a:lumMod val="75000"/>
                  </a:schemeClr>
                </a:solidFill>
              </a:rPr>
              <a:t> </a:t>
            </a:r>
          </a:p>
          <a:p>
            <a:r>
              <a:rPr lang="en-US" sz="2800" dirty="0"/>
              <a:t>Uno Platform Documentation: </a:t>
            </a:r>
            <a:r>
              <a:rPr lang="en-US" sz="2800" dirty="0">
                <a:solidFill>
                  <a:schemeClr val="tx2">
                    <a:lumMod val="75000"/>
                  </a:schemeClr>
                </a:solidFill>
                <a:hlinkClick r:id="rId5">
                  <a:extLst>
                    <a:ext uri="{A12FA001-AC4F-418D-AE19-62706E023703}">
                      <ahyp:hlinkClr xmlns:ahyp="http://schemas.microsoft.com/office/drawing/2018/hyperlinkcolor" val="tx"/>
                    </a:ext>
                  </a:extLst>
                </a:hlinkClick>
              </a:rPr>
              <a:t>https://platform.uno/docs/articles/intro.html</a:t>
            </a:r>
            <a:r>
              <a:rPr lang="en-US" sz="2800" dirty="0">
                <a:solidFill>
                  <a:schemeClr val="tx2">
                    <a:lumMod val="75000"/>
                  </a:schemeClr>
                </a:solidFill>
              </a:rPr>
              <a:t> </a:t>
            </a:r>
          </a:p>
          <a:p>
            <a:r>
              <a:rPr lang="en-US" sz="2800" dirty="0"/>
              <a:t>Avalonia Docs: </a:t>
            </a:r>
            <a:r>
              <a:rPr lang="en-US" sz="2800" dirty="0">
                <a:hlinkClick r:id="rId6"/>
              </a:rPr>
              <a:t>https://docs.avaloniaui.net/</a:t>
            </a:r>
            <a:r>
              <a:rPr lang="en-US" sz="2800" dirty="0"/>
              <a:t> </a:t>
            </a:r>
          </a:p>
          <a:p>
            <a:r>
              <a:rPr lang="en-US" sz="2800" dirty="0"/>
              <a:t>Build a WPF Blazor Hybrid App: </a:t>
            </a:r>
            <a:r>
              <a:rPr lang="en-US" sz="2800" dirty="0">
                <a:solidFill>
                  <a:schemeClr val="tx2">
                    <a:lumMod val="75000"/>
                  </a:schemeClr>
                </a:solidFill>
                <a:hlinkClick r:id="rId7">
                  <a:extLst>
                    <a:ext uri="{A12FA001-AC4F-418D-AE19-62706E023703}">
                      <ahyp:hlinkClr xmlns:ahyp="http://schemas.microsoft.com/office/drawing/2018/hyperlinkcolor" val="tx"/>
                    </a:ext>
                  </a:extLst>
                </a:hlinkClick>
              </a:rPr>
              <a:t>https://learn.microsoft.com/aspnet/core/blazor/</a:t>
            </a:r>
            <a:r>
              <a:rPr lang="en-US" sz="2800" dirty="0">
                <a:solidFill>
                  <a:srgbClr val="FFFFFF"/>
                </a:solidFill>
                <a:hlinkClick r:id="rId7">
                  <a:extLst>
                    <a:ext uri="{A12FA001-AC4F-418D-AE19-62706E023703}">
                      <ahyp:hlinkClr xmlns:ahyp="http://schemas.microsoft.com/office/drawing/2018/hyperlinkcolor" val="tx"/>
                    </a:ext>
                  </a:extLst>
                </a:hlinkClick>
              </a:rPr>
              <a:t>hybrid/tutorials/wpf</a:t>
            </a:r>
            <a:r>
              <a:rPr lang="en-US" sz="2800" dirty="0"/>
              <a:t> </a:t>
            </a:r>
          </a:p>
          <a:p>
            <a:r>
              <a:rPr lang="en-US" sz="2800" dirty="0"/>
              <a:t>My Books on Amazon: </a:t>
            </a:r>
            <a:r>
              <a:rPr lang="en-US" sz="2800" dirty="0">
                <a:solidFill>
                  <a:schemeClr val="tx2">
                    <a:lumMod val="75000"/>
                  </a:schemeClr>
                </a:solidFill>
                <a:hlinkClick r:id="rId8">
                  <a:extLst>
                    <a:ext uri="{A12FA001-AC4F-418D-AE19-62706E023703}">
                      <ahyp:hlinkClr xmlns:ahyp="http://schemas.microsoft.com/office/drawing/2018/hyperlinkcolor" val="tx"/>
                    </a:ext>
                  </a:extLst>
                </a:hlinkClick>
              </a:rPr>
              <a:t>https://www.amazon.com/stores/author/B08WLD35BX</a:t>
            </a:r>
            <a:r>
              <a:rPr lang="en-US" sz="2800" dirty="0">
                <a:solidFill>
                  <a:schemeClr val="tx2">
                    <a:lumMod val="75000"/>
                  </a:schemeClr>
                </a:solidFill>
              </a:rPr>
              <a:t> </a:t>
            </a:r>
          </a:p>
          <a:p>
            <a:r>
              <a:rPr lang="en-US" sz="2800" dirty="0"/>
              <a:t>About Me with Social Links: </a:t>
            </a:r>
            <a:r>
              <a:rPr lang="en-US" sz="2800" dirty="0">
                <a:solidFill>
                  <a:schemeClr val="tx2">
                    <a:lumMod val="75000"/>
                  </a:schemeClr>
                </a:solidFill>
                <a:hlinkClick r:id="rId9">
                  <a:extLst>
                    <a:ext uri="{A12FA001-AC4F-418D-AE19-62706E023703}">
                      <ahyp:hlinkClr xmlns:ahyp="http://schemas.microsoft.com/office/drawing/2018/hyperlinkcolor" val="tx"/>
                    </a:ext>
                  </a:extLst>
                </a:hlinkClick>
              </a:rPr>
              <a:t>https://about.me/alvinashcraft</a:t>
            </a:r>
            <a:r>
              <a:rPr lang="en-US" sz="2800" dirty="0">
                <a:solidFill>
                  <a:schemeClr val="tx2">
                    <a:lumMod val="75000"/>
                  </a:schemeClr>
                </a:solidFill>
              </a:rPr>
              <a:t> </a:t>
            </a:r>
          </a:p>
          <a:p>
            <a:r>
              <a:rPr lang="en-US" sz="2800" dirty="0"/>
              <a:t>My session materials on GitHub: </a:t>
            </a:r>
            <a:r>
              <a:rPr lang="en-US" sz="2800" dirty="0">
                <a:solidFill>
                  <a:schemeClr val="tx2">
                    <a:lumMod val="75000"/>
                  </a:schemeClr>
                </a:solidFill>
                <a:hlinkClick r:id="rId10">
                  <a:extLst>
                    <a:ext uri="{A12FA001-AC4F-418D-AE19-62706E023703}">
                      <ahyp:hlinkClr xmlns:ahyp="http://schemas.microsoft.com/office/drawing/2018/hyperlinkcolor" val="tx"/>
                    </a:ext>
                  </a:extLst>
                </a:hlinkClick>
              </a:rPr>
              <a:t>https://github.com/alvinashcraft/speaking/</a:t>
            </a:r>
            <a:r>
              <a:rPr lang="en-US" sz="2800" dirty="0">
                <a:solidFill>
                  <a:schemeClr val="tx2">
                    <a:lumMod val="75000"/>
                  </a:schemeClr>
                </a:solidFill>
              </a:rPr>
              <a:t> </a:t>
            </a:r>
          </a:p>
          <a:p>
            <a:endParaRPr lang="en-US" dirty="0"/>
          </a:p>
        </p:txBody>
      </p:sp>
      <p:pic>
        <p:nvPicPr>
          <p:cNvPr id="4" name="Picture 3">
            <a:extLst>
              <a:ext uri="{FF2B5EF4-FFF2-40B4-BE49-F238E27FC236}">
                <a16:creationId xmlns:a16="http://schemas.microsoft.com/office/drawing/2014/main" id="{1219E04A-9EC3-B5E2-06B9-D93E3C15DB98}"/>
              </a:ext>
            </a:extLst>
          </p:cNvPr>
          <p:cNvPicPr>
            <a:picLocks noChangeAspect="1"/>
          </p:cNvPicPr>
          <p:nvPr/>
        </p:nvPicPr>
        <p:blipFill>
          <a:blip r:embed="rId11"/>
          <a:stretch>
            <a:fillRect/>
          </a:stretch>
        </p:blipFill>
        <p:spPr>
          <a:xfrm>
            <a:off x="10324213" y="2714870"/>
            <a:ext cx="1765005" cy="1765005"/>
          </a:xfrm>
          <a:prstGeom prst="rect">
            <a:avLst/>
          </a:prstGeom>
        </p:spPr>
      </p:pic>
    </p:spTree>
    <p:extLst>
      <p:ext uri="{BB962C8B-B14F-4D97-AF65-F5344CB8AC3E}">
        <p14:creationId xmlns:p14="http://schemas.microsoft.com/office/powerpoint/2010/main" val="3262896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4E8F06FA-7779-CB41-6751-CE4E92F594F9}"/>
              </a:ext>
            </a:extLst>
          </p:cNvPr>
          <p:cNvSpPr>
            <a:spLocks noGrp="1"/>
          </p:cNvSpPr>
          <p:nvPr>
            <p:ph type="ctrTitle"/>
          </p:nvPr>
        </p:nvSpPr>
        <p:spPr>
          <a:xfrm>
            <a:off x="959556" y="2395649"/>
            <a:ext cx="5136444" cy="1944084"/>
          </a:xfrm>
        </p:spPr>
        <p:txBody>
          <a:bodyPr/>
          <a:lstStyle/>
          <a:p>
            <a:r>
              <a:rPr lang="en-US" dirty="0"/>
              <a:t>Thank you!</a:t>
            </a:r>
            <a:br>
              <a:rPr lang="en-US" dirty="0"/>
            </a:br>
            <a:r>
              <a:rPr lang="en-US" dirty="0"/>
              <a:t>Questions?</a:t>
            </a:r>
          </a:p>
        </p:txBody>
      </p:sp>
      <p:sp>
        <p:nvSpPr>
          <p:cNvPr id="7" name="Zástupný text 6">
            <a:extLst>
              <a:ext uri="{FF2B5EF4-FFF2-40B4-BE49-F238E27FC236}">
                <a16:creationId xmlns:a16="http://schemas.microsoft.com/office/drawing/2014/main" id="{333AEB48-0CCB-17D7-6903-BEA439CC58E6}"/>
              </a:ext>
            </a:extLst>
          </p:cNvPr>
          <p:cNvSpPr>
            <a:spLocks noGrp="1"/>
          </p:cNvSpPr>
          <p:nvPr>
            <p:ph type="body" sz="quarter" idx="14"/>
          </p:nvPr>
        </p:nvSpPr>
        <p:spPr/>
        <p:txBody>
          <a:bodyPr>
            <a:normAutofit fontScale="85000" lnSpcReduction="10000"/>
          </a:bodyPr>
          <a:lstStyle/>
          <a:p>
            <a:r>
              <a:rPr lang="en-US" dirty="0"/>
              <a:t>bsky.app/profile/alvinashcraft.com</a:t>
            </a:r>
          </a:p>
        </p:txBody>
      </p:sp>
      <p:sp>
        <p:nvSpPr>
          <p:cNvPr id="8" name="Zástupný text 7">
            <a:extLst>
              <a:ext uri="{FF2B5EF4-FFF2-40B4-BE49-F238E27FC236}">
                <a16:creationId xmlns:a16="http://schemas.microsoft.com/office/drawing/2014/main" id="{9B5986BB-30E1-91CE-9B7C-CD0ACD8C2F31}"/>
              </a:ext>
            </a:extLst>
          </p:cNvPr>
          <p:cNvSpPr>
            <a:spLocks noGrp="1"/>
          </p:cNvSpPr>
          <p:nvPr>
            <p:ph type="body" sz="quarter" idx="15"/>
          </p:nvPr>
        </p:nvSpPr>
        <p:spPr/>
        <p:txBody>
          <a:bodyPr/>
          <a:lstStyle/>
          <a:p>
            <a:r>
              <a:rPr lang="en-US" dirty="0"/>
              <a:t>/in/alvinashcraft</a:t>
            </a:r>
          </a:p>
        </p:txBody>
      </p:sp>
      <p:sp>
        <p:nvSpPr>
          <p:cNvPr id="9" name="Zástupný text 8">
            <a:extLst>
              <a:ext uri="{FF2B5EF4-FFF2-40B4-BE49-F238E27FC236}">
                <a16:creationId xmlns:a16="http://schemas.microsoft.com/office/drawing/2014/main" id="{FF06DB95-F63A-B8A8-5BF0-3EBA2DE9F6B5}"/>
              </a:ext>
            </a:extLst>
          </p:cNvPr>
          <p:cNvSpPr>
            <a:spLocks noGrp="1"/>
          </p:cNvSpPr>
          <p:nvPr>
            <p:ph type="body" sz="quarter" idx="16"/>
          </p:nvPr>
        </p:nvSpPr>
        <p:spPr/>
        <p:txBody>
          <a:bodyPr/>
          <a:lstStyle/>
          <a:p>
            <a:r>
              <a:rPr lang="en-US" dirty="0"/>
              <a:t>alvinashcraft</a:t>
            </a:r>
          </a:p>
        </p:txBody>
      </p:sp>
    </p:spTree>
    <p:extLst>
      <p:ext uri="{BB962C8B-B14F-4D97-AF65-F5344CB8AC3E}">
        <p14:creationId xmlns:p14="http://schemas.microsoft.com/office/powerpoint/2010/main" val="187039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2038-D655-FDD9-0907-30B8891915C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4616E60-B0FF-1B98-EB0E-52AB600289C6}"/>
              </a:ext>
            </a:extLst>
          </p:cNvPr>
          <p:cNvSpPr>
            <a:spLocks noGrp="1"/>
          </p:cNvSpPr>
          <p:nvPr>
            <p:ph type="title"/>
          </p:nvPr>
        </p:nvSpPr>
        <p:spPr/>
        <p:txBody>
          <a:bodyPr/>
          <a:lstStyle/>
          <a:p>
            <a:r>
              <a:rPr lang="en-US" dirty="0"/>
              <a:t>Agenda</a:t>
            </a:r>
          </a:p>
        </p:txBody>
      </p:sp>
      <p:sp>
        <p:nvSpPr>
          <p:cNvPr id="6" name="Zástupný obsah 5">
            <a:extLst>
              <a:ext uri="{FF2B5EF4-FFF2-40B4-BE49-F238E27FC236}">
                <a16:creationId xmlns:a16="http://schemas.microsoft.com/office/drawing/2014/main" id="{D8D41200-3CB4-DEC2-EE58-31EFB5BD388B}"/>
              </a:ext>
            </a:extLst>
          </p:cNvPr>
          <p:cNvSpPr>
            <a:spLocks noGrp="1"/>
          </p:cNvSpPr>
          <p:nvPr>
            <p:ph sz="quarter" idx="4294967295"/>
          </p:nvPr>
        </p:nvSpPr>
        <p:spPr>
          <a:xfrm>
            <a:off x="838200" y="1912938"/>
            <a:ext cx="10515600" cy="3921125"/>
          </a:xfrm>
        </p:spPr>
        <p:txBody>
          <a:bodyPr>
            <a:normAutofit fontScale="92500" lnSpcReduction="10000"/>
          </a:bodyPr>
          <a:lstStyle/>
          <a:p>
            <a:r>
              <a:rPr lang="cs-CZ" dirty="0"/>
              <a:t>A brief history of Windows development</a:t>
            </a:r>
          </a:p>
          <a:p>
            <a:r>
              <a:rPr lang="cs-CZ" dirty="0"/>
              <a:t>Choices covered today – Pros &amp; Cons</a:t>
            </a:r>
          </a:p>
          <a:p>
            <a:pPr lvl="1"/>
            <a:r>
              <a:rPr lang="cs-CZ" dirty="0"/>
              <a:t>Windows Forms</a:t>
            </a:r>
          </a:p>
          <a:p>
            <a:pPr lvl="1"/>
            <a:r>
              <a:rPr lang="cs-CZ" dirty="0"/>
              <a:t>WPF</a:t>
            </a:r>
          </a:p>
          <a:p>
            <a:pPr lvl="1"/>
            <a:r>
              <a:rPr lang="cs-CZ" dirty="0"/>
              <a:t>UWP*</a:t>
            </a:r>
          </a:p>
          <a:p>
            <a:pPr lvl="1"/>
            <a:r>
              <a:rPr lang="cs-CZ" dirty="0"/>
              <a:t>WinUI &amp; Windows App SDK</a:t>
            </a:r>
          </a:p>
          <a:p>
            <a:pPr lvl="1"/>
            <a:r>
              <a:rPr lang="cs-CZ" dirty="0"/>
              <a:t>.NET MAUI</a:t>
            </a:r>
          </a:p>
          <a:p>
            <a:pPr lvl="1"/>
            <a:r>
              <a:rPr lang="cs-CZ" dirty="0"/>
              <a:t>Uno Platform &amp; Blazor Hybrid with WPF (time-permitting)</a:t>
            </a:r>
          </a:p>
          <a:p>
            <a:r>
              <a:rPr lang="cs-CZ" dirty="0"/>
              <a:t>Guidelines when choosing a framework</a:t>
            </a:r>
          </a:p>
          <a:p>
            <a:r>
              <a:rPr lang="cs-CZ" dirty="0"/>
              <a:t>Resources and Q&amp;A</a:t>
            </a:r>
          </a:p>
        </p:txBody>
      </p:sp>
    </p:spTree>
    <p:extLst>
      <p:ext uri="{BB962C8B-B14F-4D97-AF65-F5344CB8AC3E}">
        <p14:creationId xmlns:p14="http://schemas.microsoft.com/office/powerpoint/2010/main" val="2511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710F-5B99-C130-2B32-8F45A3C0F6AB}"/>
              </a:ext>
            </a:extLst>
          </p:cNvPr>
          <p:cNvSpPr>
            <a:spLocks noGrp="1"/>
          </p:cNvSpPr>
          <p:nvPr>
            <p:ph type="title"/>
          </p:nvPr>
        </p:nvSpPr>
        <p:spPr/>
        <p:txBody>
          <a:bodyPr/>
          <a:lstStyle/>
          <a:p>
            <a:r>
              <a:rPr lang="en-US" dirty="0"/>
              <a:t>A brief history of .NET desktop apps</a:t>
            </a:r>
          </a:p>
        </p:txBody>
      </p:sp>
      <p:sp>
        <p:nvSpPr>
          <p:cNvPr id="3" name="Text Placeholder 2">
            <a:extLst>
              <a:ext uri="{FF2B5EF4-FFF2-40B4-BE49-F238E27FC236}">
                <a16:creationId xmlns:a16="http://schemas.microsoft.com/office/drawing/2014/main" id="{8DD5852C-473D-DB95-BA01-FF33589FFF0F}"/>
              </a:ext>
            </a:extLst>
          </p:cNvPr>
          <p:cNvSpPr>
            <a:spLocks noGrp="1"/>
          </p:cNvSpPr>
          <p:nvPr>
            <p:ph type="body" sz="quarter" idx="15"/>
          </p:nvPr>
        </p:nvSpPr>
        <p:spPr>
          <a:xfrm>
            <a:off x="838199" y="1887538"/>
            <a:ext cx="10515600" cy="4396304"/>
          </a:xfrm>
        </p:spPr>
        <p:txBody>
          <a:bodyPr>
            <a:normAutofit fontScale="92500" lnSpcReduction="20000"/>
          </a:bodyPr>
          <a:lstStyle/>
          <a:p>
            <a:r>
              <a:rPr lang="en-US" dirty="0"/>
              <a:t>2002 - Windows Forms</a:t>
            </a:r>
          </a:p>
          <a:p>
            <a:pPr lvl="1"/>
            <a:r>
              <a:rPr lang="en-US" dirty="0"/>
              <a:t>Successor to Visual Basic 6 forms</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Bill Gates demos the VB form designer in 1991</a:t>
            </a:r>
            <a:endParaRPr lang="en-US" dirty="0">
              <a:solidFill>
                <a:schemeClr val="tx2">
                  <a:lumMod val="75000"/>
                </a:schemeClr>
              </a:solidFill>
            </a:endParaRPr>
          </a:p>
          <a:p>
            <a:r>
              <a:rPr lang="en-US" dirty="0"/>
              <a:t>2006 – WPF</a:t>
            </a:r>
          </a:p>
          <a:p>
            <a:r>
              <a:rPr lang="en-US" dirty="0"/>
              <a:t>2015 - UWP</a:t>
            </a:r>
          </a:p>
          <a:p>
            <a:pPr lvl="1"/>
            <a:r>
              <a:rPr lang="en-US" dirty="0"/>
              <a:t>Successor to Windows 8.x apps - 2012</a:t>
            </a:r>
          </a:p>
          <a:p>
            <a:r>
              <a:rPr lang="en-US" dirty="0"/>
              <a:t>2021 - WinUI and Windows App SDK (March)</a:t>
            </a:r>
          </a:p>
          <a:p>
            <a:r>
              <a:rPr lang="en-US" dirty="0"/>
              <a:t>2021 – Blazor Hybrid (November)</a:t>
            </a:r>
          </a:p>
          <a:p>
            <a:r>
              <a:rPr lang="en-US" dirty="0"/>
              <a:t>2022 - .NET MAUI (succeeds </a:t>
            </a:r>
            <a:r>
              <a:rPr lang="en-US" dirty="0" err="1"/>
              <a:t>Xamarin.Forms</a:t>
            </a:r>
            <a:r>
              <a:rPr lang="en-US" dirty="0"/>
              <a:t>)</a:t>
            </a:r>
          </a:p>
          <a:p>
            <a:r>
              <a:rPr lang="en-US" dirty="0"/>
              <a:t>3rd party cross-platform options</a:t>
            </a:r>
          </a:p>
          <a:p>
            <a:pPr lvl="1"/>
            <a:r>
              <a:rPr lang="en-US" dirty="0"/>
              <a:t>Uno Platform (WinUI XAML) -or- Avalonia UI (WPF XAML)</a:t>
            </a:r>
          </a:p>
          <a:p>
            <a:endParaRPr lang="en-US" dirty="0"/>
          </a:p>
        </p:txBody>
      </p:sp>
      <p:pic>
        <p:nvPicPr>
          <p:cNvPr id="4" name="Picture 3">
            <a:extLst>
              <a:ext uri="{FF2B5EF4-FFF2-40B4-BE49-F238E27FC236}">
                <a16:creationId xmlns:a16="http://schemas.microsoft.com/office/drawing/2014/main" id="{B0988DC4-6839-8D15-91AE-CE87B85D27FA}"/>
              </a:ext>
            </a:extLst>
          </p:cNvPr>
          <p:cNvPicPr>
            <a:picLocks noChangeAspect="1"/>
          </p:cNvPicPr>
          <p:nvPr/>
        </p:nvPicPr>
        <p:blipFill>
          <a:blip r:embed="rId4"/>
          <a:stretch>
            <a:fillRect/>
          </a:stretch>
        </p:blipFill>
        <p:spPr>
          <a:xfrm>
            <a:off x="9363074" y="1887538"/>
            <a:ext cx="1990725" cy="1990725"/>
          </a:xfrm>
          <a:prstGeom prst="rect">
            <a:avLst/>
          </a:prstGeom>
        </p:spPr>
      </p:pic>
    </p:spTree>
    <p:extLst>
      <p:ext uri="{BB962C8B-B14F-4D97-AF65-F5344CB8AC3E}">
        <p14:creationId xmlns:p14="http://schemas.microsoft.com/office/powerpoint/2010/main" val="23101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0887-4B7B-BBCA-23E5-C00512AFA5C7}"/>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FD9F5A2F-A289-18A3-2DD5-E1AD8817272A}"/>
              </a:ext>
            </a:extLst>
          </p:cNvPr>
          <p:cNvSpPr>
            <a:spLocks noGrp="1"/>
          </p:cNvSpPr>
          <p:nvPr>
            <p:ph sz="quarter" idx="13"/>
          </p:nvPr>
        </p:nvSpPr>
        <p:spPr/>
        <p:txBody>
          <a:bodyPr/>
          <a:lstStyle/>
          <a:p>
            <a:r>
              <a:rPr lang="en-US" dirty="0"/>
              <a:t>React Native for Windows</a:t>
            </a:r>
          </a:p>
          <a:p>
            <a:r>
              <a:rPr lang="en-US" dirty="0"/>
              <a:t>Progressive Web Apps (PWAs)</a:t>
            </a:r>
          </a:p>
          <a:p>
            <a:r>
              <a:rPr lang="en-US" dirty="0"/>
              <a:t>Electron.js</a:t>
            </a:r>
          </a:p>
          <a:p>
            <a:r>
              <a:rPr lang="en-US" dirty="0"/>
              <a:t>Web apps – in your browser of choice</a:t>
            </a:r>
          </a:p>
          <a:p>
            <a:r>
              <a:rPr lang="en-US" dirty="0"/>
              <a:t>Win32/C++</a:t>
            </a:r>
          </a:p>
          <a:p>
            <a:r>
              <a:rPr lang="en-US" dirty="0"/>
              <a:t>Flutter</a:t>
            </a:r>
          </a:p>
          <a:p>
            <a:r>
              <a:rPr lang="en-US" dirty="0"/>
              <a:t>VB6 😉</a:t>
            </a:r>
          </a:p>
        </p:txBody>
      </p:sp>
    </p:spTree>
    <p:extLst>
      <p:ext uri="{BB962C8B-B14F-4D97-AF65-F5344CB8AC3E}">
        <p14:creationId xmlns:p14="http://schemas.microsoft.com/office/powerpoint/2010/main" val="52180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B02535-1D58-08E4-1FE9-F0A1145CA825}"/>
              </a:ext>
            </a:extLst>
          </p:cNvPr>
          <p:cNvSpPr>
            <a:spLocks noGrp="1"/>
          </p:cNvSpPr>
          <p:nvPr>
            <p:ph type="body" sz="quarter" idx="14"/>
          </p:nvPr>
        </p:nvSpPr>
        <p:spPr/>
        <p:txBody>
          <a:bodyPr>
            <a:normAutofit fontScale="85000" lnSpcReduction="10000"/>
          </a:bodyPr>
          <a:lstStyle/>
          <a:p>
            <a:r>
              <a:rPr lang="en-US" dirty="0"/>
              <a:t>User Interface Examples</a:t>
            </a:r>
          </a:p>
        </p:txBody>
      </p:sp>
      <p:pic>
        <p:nvPicPr>
          <p:cNvPr id="3" name="Content Placeholder 10">
            <a:extLst>
              <a:ext uri="{FF2B5EF4-FFF2-40B4-BE49-F238E27FC236}">
                <a16:creationId xmlns:a16="http://schemas.microsoft.com/office/drawing/2014/main" id="{B7C48CAA-DA11-9B81-8E14-BD04F6CA27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3610" y="702954"/>
            <a:ext cx="3303910" cy="2236668"/>
          </a:xfrm>
          <a:prstGeom prst="rect">
            <a:avLst/>
          </a:prstGeom>
        </p:spPr>
      </p:pic>
      <p:pic>
        <p:nvPicPr>
          <p:cNvPr id="4" name="Content Placeholder 10">
            <a:extLst>
              <a:ext uri="{FF2B5EF4-FFF2-40B4-BE49-F238E27FC236}">
                <a16:creationId xmlns:a16="http://schemas.microsoft.com/office/drawing/2014/main" id="{A86F142E-7F7D-B729-8793-B6C2C6532B21}"/>
              </a:ext>
            </a:extLst>
          </p:cNvPr>
          <p:cNvPicPr>
            <a:picLocks noChangeAspect="1"/>
          </p:cNvPicPr>
          <p:nvPr/>
        </p:nvPicPr>
        <p:blipFill>
          <a:blip r:embed="rId4"/>
          <a:srcRect/>
          <a:stretch/>
        </p:blipFill>
        <p:spPr>
          <a:xfrm>
            <a:off x="4379514" y="698890"/>
            <a:ext cx="3432971" cy="2043037"/>
          </a:xfrm>
          <a:prstGeom prst="rect">
            <a:avLst/>
          </a:prstGeom>
        </p:spPr>
      </p:pic>
      <p:pic>
        <p:nvPicPr>
          <p:cNvPr id="5" name="Content Placeholder 10">
            <a:extLst>
              <a:ext uri="{FF2B5EF4-FFF2-40B4-BE49-F238E27FC236}">
                <a16:creationId xmlns:a16="http://schemas.microsoft.com/office/drawing/2014/main" id="{ADAA92AF-097D-B59A-912B-399DE2487F52}"/>
              </a:ext>
            </a:extLst>
          </p:cNvPr>
          <p:cNvPicPr>
            <a:picLocks noChangeAspect="1"/>
          </p:cNvPicPr>
          <p:nvPr/>
        </p:nvPicPr>
        <p:blipFill>
          <a:blip r:embed="rId5"/>
          <a:srcRect/>
          <a:stretch/>
        </p:blipFill>
        <p:spPr>
          <a:xfrm>
            <a:off x="8514479" y="698890"/>
            <a:ext cx="3432971" cy="1934725"/>
          </a:xfrm>
          <a:prstGeom prst="rect">
            <a:avLst/>
          </a:prstGeom>
        </p:spPr>
      </p:pic>
      <p:pic>
        <p:nvPicPr>
          <p:cNvPr id="6" name="Content Placeholder 12" descr="A screenshot of a computer&#10;&#10;Description automatically generated">
            <a:extLst>
              <a:ext uri="{FF2B5EF4-FFF2-40B4-BE49-F238E27FC236}">
                <a16:creationId xmlns:a16="http://schemas.microsoft.com/office/drawing/2014/main" id="{9476BFE6-0966-3B28-B328-0694983DB8FE}"/>
              </a:ext>
            </a:extLst>
          </p:cNvPr>
          <p:cNvPicPr>
            <a:picLocks noChangeAspect="1"/>
          </p:cNvPicPr>
          <p:nvPr/>
        </p:nvPicPr>
        <p:blipFill>
          <a:blip r:embed="rId6"/>
          <a:stretch>
            <a:fillRect/>
          </a:stretch>
        </p:blipFill>
        <p:spPr>
          <a:xfrm>
            <a:off x="373610" y="3918377"/>
            <a:ext cx="3306817" cy="1918401"/>
          </a:xfrm>
          <a:prstGeom prst="rect">
            <a:avLst/>
          </a:prstGeom>
        </p:spPr>
      </p:pic>
      <p:pic>
        <p:nvPicPr>
          <p:cNvPr id="7" name="Content Placeholder 10">
            <a:extLst>
              <a:ext uri="{FF2B5EF4-FFF2-40B4-BE49-F238E27FC236}">
                <a16:creationId xmlns:a16="http://schemas.microsoft.com/office/drawing/2014/main" id="{23183ADC-7672-ACFA-FCE0-74D4A3C3DE0E}"/>
              </a:ext>
            </a:extLst>
          </p:cNvPr>
          <p:cNvPicPr>
            <a:picLocks noChangeAspect="1"/>
          </p:cNvPicPr>
          <p:nvPr/>
        </p:nvPicPr>
        <p:blipFill>
          <a:blip r:embed="rId7"/>
          <a:srcRect/>
          <a:stretch/>
        </p:blipFill>
        <p:spPr>
          <a:xfrm>
            <a:off x="4379513" y="3987908"/>
            <a:ext cx="3432971" cy="2397904"/>
          </a:xfrm>
          <a:prstGeom prst="rect">
            <a:avLst/>
          </a:prstGeom>
        </p:spPr>
      </p:pic>
      <p:pic>
        <p:nvPicPr>
          <p:cNvPr id="8" name="Content Placeholder 10">
            <a:extLst>
              <a:ext uri="{FF2B5EF4-FFF2-40B4-BE49-F238E27FC236}">
                <a16:creationId xmlns:a16="http://schemas.microsoft.com/office/drawing/2014/main" id="{3E03416E-6403-6AC5-F7B9-B8FF4870F053}"/>
              </a:ext>
            </a:extLst>
          </p:cNvPr>
          <p:cNvPicPr>
            <a:picLocks noChangeAspect="1"/>
          </p:cNvPicPr>
          <p:nvPr/>
        </p:nvPicPr>
        <p:blipFill>
          <a:blip r:embed="rId8"/>
          <a:srcRect/>
          <a:stretch/>
        </p:blipFill>
        <p:spPr>
          <a:xfrm>
            <a:off x="8511569" y="4116072"/>
            <a:ext cx="3383557" cy="2125240"/>
          </a:xfrm>
          <a:prstGeom prst="rect">
            <a:avLst/>
          </a:prstGeom>
        </p:spPr>
      </p:pic>
    </p:spTree>
    <p:extLst>
      <p:ext uri="{BB962C8B-B14F-4D97-AF65-F5344CB8AC3E}">
        <p14:creationId xmlns:p14="http://schemas.microsoft.com/office/powerpoint/2010/main" val="228683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496-DE13-8352-847E-D49119101456}"/>
              </a:ext>
            </a:extLst>
          </p:cNvPr>
          <p:cNvSpPr>
            <a:spLocks noGrp="1"/>
          </p:cNvSpPr>
          <p:nvPr>
            <p:ph type="title"/>
          </p:nvPr>
        </p:nvSpPr>
        <p:spPr/>
        <p:txBody>
          <a:bodyPr/>
          <a:lstStyle/>
          <a:p>
            <a:r>
              <a:rPr lang="en-US" dirty="0"/>
              <a:t>Windows Forms Advantages</a:t>
            </a:r>
          </a:p>
        </p:txBody>
      </p:sp>
      <p:sp>
        <p:nvSpPr>
          <p:cNvPr id="3" name="Text Placeholder 2">
            <a:extLst>
              <a:ext uri="{FF2B5EF4-FFF2-40B4-BE49-F238E27FC236}">
                <a16:creationId xmlns:a16="http://schemas.microsoft.com/office/drawing/2014/main" id="{D0814735-1EA8-36FB-2CBB-3997221859B3}"/>
              </a:ext>
            </a:extLst>
          </p:cNvPr>
          <p:cNvSpPr>
            <a:spLocks noGrp="1"/>
          </p:cNvSpPr>
          <p:nvPr>
            <p:ph type="body" sz="quarter" idx="15"/>
          </p:nvPr>
        </p:nvSpPr>
        <p:spPr/>
        <p:txBody>
          <a:bodyPr>
            <a:normAutofit fontScale="92500" lnSpcReduction="20000"/>
          </a:bodyPr>
          <a:lstStyle/>
          <a:p>
            <a:r>
              <a:rPr lang="en-US" dirty="0"/>
              <a:t>Rapid UI development</a:t>
            </a:r>
          </a:p>
          <a:p>
            <a:r>
              <a:rPr lang="en-US" dirty="0"/>
              <a:t>3rd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a:p>
            <a:pPr marL="0" indent="0">
              <a:buNone/>
            </a:pPr>
            <a:r>
              <a:rPr lang="en-US" i="1" dirty="0"/>
              <a:t>Every C# developer is a WinForms developer</a:t>
            </a:r>
          </a:p>
          <a:p>
            <a:endParaRPr lang="en-US" dirty="0"/>
          </a:p>
        </p:txBody>
      </p:sp>
      <p:pic>
        <p:nvPicPr>
          <p:cNvPr id="4" name="Picture 3">
            <a:extLst>
              <a:ext uri="{FF2B5EF4-FFF2-40B4-BE49-F238E27FC236}">
                <a16:creationId xmlns:a16="http://schemas.microsoft.com/office/drawing/2014/main" id="{50C6E4E2-7D0A-E20C-3EB6-DFE283E6C7F9}"/>
              </a:ext>
            </a:extLst>
          </p:cNvPr>
          <p:cNvPicPr>
            <a:picLocks noChangeAspect="1"/>
          </p:cNvPicPr>
          <p:nvPr/>
        </p:nvPicPr>
        <p:blipFill>
          <a:blip r:embed="rId4"/>
          <a:stretch>
            <a:fillRect/>
          </a:stretch>
        </p:blipFill>
        <p:spPr>
          <a:xfrm>
            <a:off x="8839199" y="2030818"/>
            <a:ext cx="2073349" cy="2073349"/>
          </a:xfrm>
          <a:prstGeom prst="rect">
            <a:avLst/>
          </a:prstGeom>
        </p:spPr>
      </p:pic>
    </p:spTree>
    <p:extLst>
      <p:ext uri="{BB962C8B-B14F-4D97-AF65-F5344CB8AC3E}">
        <p14:creationId xmlns:p14="http://schemas.microsoft.com/office/powerpoint/2010/main" val="23089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B221-E3F5-EE2A-6F02-5B1AC87483CD}"/>
              </a:ext>
            </a:extLst>
          </p:cNvPr>
          <p:cNvSpPr>
            <a:spLocks noGrp="1"/>
          </p:cNvSpPr>
          <p:nvPr>
            <p:ph type="title"/>
          </p:nvPr>
        </p:nvSpPr>
        <p:spPr/>
        <p:txBody>
          <a:bodyPr/>
          <a:lstStyle/>
          <a:p>
            <a:r>
              <a:rPr lang="en-US" dirty="0"/>
              <a:t>Windows Forms Drawbacks &amp; Demo</a:t>
            </a:r>
          </a:p>
        </p:txBody>
      </p:sp>
      <p:sp>
        <p:nvSpPr>
          <p:cNvPr id="3" name="Content Placeholder 2">
            <a:extLst>
              <a:ext uri="{FF2B5EF4-FFF2-40B4-BE49-F238E27FC236}">
                <a16:creationId xmlns:a16="http://schemas.microsoft.com/office/drawing/2014/main" id="{05E109B9-6164-605D-47AA-DE9BD6206874}"/>
              </a:ext>
            </a:extLst>
          </p:cNvPr>
          <p:cNvSpPr>
            <a:spLocks noGrp="1"/>
          </p:cNvSpPr>
          <p:nvPr>
            <p:ph sz="quarter" idx="13"/>
          </p:nvPr>
        </p:nvSpPr>
        <p:spPr/>
        <p:txBody>
          <a:bodyPr>
            <a:normAutofit/>
          </a:bodyPr>
          <a:lstStyle/>
          <a:p>
            <a:r>
              <a:rPr lang="en-US" dirty="0"/>
              <a:t>Looks like Windows Forms – Dated UI</a:t>
            </a:r>
          </a:p>
          <a:p>
            <a:r>
              <a:rPr lang="en-US" dirty="0"/>
              <a:t>No GPU acceleration</a:t>
            </a:r>
          </a:p>
          <a:p>
            <a:r>
              <a:rPr lang="en-US" dirty="0"/>
              <a:t>No C++</a:t>
            </a:r>
          </a:p>
          <a:p>
            <a:r>
              <a:rPr lang="en-US" dirty="0"/>
              <a:t>No production support for Dark Mode &amp; Themes</a:t>
            </a:r>
          </a:p>
          <a:p>
            <a:pPr marL="800100" lvl="1" indent="-342900">
              <a:buFont typeface="Arial" panose="020B0604020202020204" pitchFamily="34" charset="0"/>
              <a:buChar char="•"/>
            </a:pPr>
            <a:r>
              <a:rPr lang="en-US" dirty="0">
                <a:solidFill>
                  <a:schemeClr val="bg1"/>
                </a:solidFill>
              </a:rPr>
              <a:t>Experimental support in .NET 9</a:t>
            </a:r>
          </a:p>
          <a:p>
            <a:pPr marL="800100" lvl="1" indent="-34290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party theming options</a:t>
            </a:r>
          </a:p>
          <a:p>
            <a:r>
              <a:rPr lang="en-US" dirty="0"/>
              <a:t>Not great for Touch &amp; Pen input</a:t>
            </a:r>
          </a:p>
          <a:p>
            <a:r>
              <a:rPr lang="en-US" dirty="0"/>
              <a:t>Demo time!</a:t>
            </a:r>
          </a:p>
        </p:txBody>
      </p:sp>
    </p:spTree>
    <p:extLst>
      <p:ext uri="{BB962C8B-B14F-4D97-AF65-F5344CB8AC3E}">
        <p14:creationId xmlns:p14="http://schemas.microsoft.com/office/powerpoint/2010/main" val="78816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7E7F-F796-83C3-2E63-3F04E975DF01}"/>
              </a:ext>
            </a:extLst>
          </p:cNvPr>
          <p:cNvSpPr>
            <a:spLocks noGrp="1"/>
          </p:cNvSpPr>
          <p:nvPr>
            <p:ph type="title"/>
          </p:nvPr>
        </p:nvSpPr>
        <p:spPr/>
        <p:txBody>
          <a:bodyPr/>
          <a:lstStyle/>
          <a:p>
            <a:r>
              <a:rPr lang="en-US" dirty="0"/>
              <a:t>WPF Advantages</a:t>
            </a:r>
          </a:p>
        </p:txBody>
      </p:sp>
      <p:sp>
        <p:nvSpPr>
          <p:cNvPr id="3" name="Text Placeholder 2">
            <a:extLst>
              <a:ext uri="{FF2B5EF4-FFF2-40B4-BE49-F238E27FC236}">
                <a16:creationId xmlns:a16="http://schemas.microsoft.com/office/drawing/2014/main" id="{7A49AD96-1E0A-2308-4457-D37B0DCE81DF}"/>
              </a:ext>
            </a:extLst>
          </p:cNvPr>
          <p:cNvSpPr>
            <a:spLocks noGrp="1"/>
          </p:cNvSpPr>
          <p:nvPr>
            <p:ph type="body" sz="quarter" idx="15"/>
          </p:nvPr>
        </p:nvSpPr>
        <p:spPr/>
        <p:txBody>
          <a:bodyPr>
            <a:normAutofit fontScale="925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pPr lvl="1"/>
            <a:r>
              <a:rPr lang="en-US" dirty="0"/>
              <a:t>Windows 11 theming support &amp; UI refresh in .NET 9</a:t>
            </a:r>
          </a:p>
          <a:p>
            <a:r>
              <a:rPr lang="en-US" dirty="0"/>
              <a:t>Great for Enterprise apps &amp; multi-window</a:t>
            </a:r>
          </a:p>
          <a:p>
            <a:endParaRPr lang="en-US" dirty="0"/>
          </a:p>
        </p:txBody>
      </p:sp>
      <p:pic>
        <p:nvPicPr>
          <p:cNvPr id="4" name="Picture 3">
            <a:extLst>
              <a:ext uri="{FF2B5EF4-FFF2-40B4-BE49-F238E27FC236}">
                <a16:creationId xmlns:a16="http://schemas.microsoft.com/office/drawing/2014/main" id="{ABD3D15A-3966-9AE3-08D1-BF5E1C8294C7}"/>
              </a:ext>
            </a:extLst>
          </p:cNvPr>
          <p:cNvPicPr>
            <a:picLocks noChangeAspect="1"/>
          </p:cNvPicPr>
          <p:nvPr/>
        </p:nvPicPr>
        <p:blipFill>
          <a:blip r:embed="rId4"/>
          <a:stretch>
            <a:fillRect/>
          </a:stretch>
        </p:blipFill>
        <p:spPr>
          <a:xfrm>
            <a:off x="9591674" y="2102644"/>
            <a:ext cx="1762125" cy="1762125"/>
          </a:xfrm>
          <a:prstGeom prst="rect">
            <a:avLst/>
          </a:prstGeom>
        </p:spPr>
      </p:pic>
    </p:spTree>
    <p:extLst>
      <p:ext uri="{BB962C8B-B14F-4D97-AF65-F5344CB8AC3E}">
        <p14:creationId xmlns:p14="http://schemas.microsoft.com/office/powerpoint/2010/main" val="2206969533"/>
      </p:ext>
    </p:extLst>
  </p:cSld>
  <p:clrMapOvr>
    <a:masterClrMapping/>
  </p:clrMapOvr>
</p:sld>
</file>

<file path=ppt/theme/theme1.xml><?xml version="1.0" encoding="utf-8"?>
<a:theme xmlns:a="http://schemas.openxmlformats.org/drawingml/2006/main" name="Motiv Office">
  <a:themeElements>
    <a:clrScheme name="Vlastní 1">
      <a:dk1>
        <a:srgbClr val="2C2D2B"/>
      </a:dk1>
      <a:lt1>
        <a:sysClr val="window" lastClr="FFFFFF"/>
      </a:lt1>
      <a:dk2>
        <a:srgbClr val="46AFE4"/>
      </a:dk2>
      <a:lt2>
        <a:srgbClr val="2C2D2B"/>
      </a:lt2>
      <a:accent1>
        <a:srgbClr val="FFFFFF"/>
      </a:accent1>
      <a:accent2>
        <a:srgbClr val="46AFE4"/>
      </a:accent2>
      <a:accent3>
        <a:srgbClr val="2C2D2B"/>
      </a:accent3>
      <a:accent4>
        <a:srgbClr val="FFFFFF"/>
      </a:accent4>
      <a:accent5>
        <a:srgbClr val="46AFE4"/>
      </a:accent5>
      <a:accent6>
        <a:srgbClr val="2C2D2B"/>
      </a:accent6>
      <a:hlink>
        <a:srgbClr val="FFFFFF"/>
      </a:hlink>
      <a:folHlink>
        <a:srgbClr val="46AFE4"/>
      </a:folHlink>
    </a:clrScheme>
    <a:fontScheme name="Vlastní 2">
      <a:majorFont>
        <a:latin typeface="Aptos Black "/>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spcBef>
            <a:spcPts val="1200"/>
          </a:spcBef>
          <a:defRPr sz="2400" dirty="0">
            <a:solidFill>
              <a:schemeClr val="bg1"/>
            </a:solidFill>
            <a:latin typeface="Prometo Light" panose="020B040403020306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6B79D465C3DF4DB04E860C82AA1DD7" ma:contentTypeVersion="15" ma:contentTypeDescription="Create a new document." ma:contentTypeScope="" ma:versionID="786601618710ee0f350d4b78dbb47823">
  <xsd:schema xmlns:xsd="http://www.w3.org/2001/XMLSchema" xmlns:xs="http://www.w3.org/2001/XMLSchema" xmlns:p="http://schemas.microsoft.com/office/2006/metadata/properties" xmlns:ns2="5588eda9-dfb0-4862-9798-e949506d00a0" xmlns:ns3="a1218e33-42f4-419c-a356-87b55791345d" targetNamespace="http://schemas.microsoft.com/office/2006/metadata/properties" ma:root="true" ma:fieldsID="af8cd45d68f456e9faa6f13d66b558bc" ns2:_="" ns3:_="">
    <xsd:import namespace="5588eda9-dfb0-4862-9798-e949506d00a0"/>
    <xsd:import namespace="a1218e33-42f4-419c-a356-87b557913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88eda9-dfb0-4862-9798-e949506d00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358847-50ec-4ce1-8b8b-29c03dffc30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218e33-42f4-419c-a356-87b5579134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82e5d5-9504-4ec7-bd41-a21e3333a756}" ma:internalName="TaxCatchAll" ma:showField="CatchAllData" ma:web="a1218e33-42f4-419c-a356-87b55791345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588eda9-dfb0-4862-9798-e949506d00a0">
      <Terms xmlns="http://schemas.microsoft.com/office/infopath/2007/PartnerControls"/>
    </lcf76f155ced4ddcb4097134ff3c332f>
    <TaxCatchAll xmlns="a1218e33-42f4-419c-a356-87b55791345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C74345-DE49-4CDB-8EDC-4B453E2E6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88eda9-dfb0-4862-9798-e949506d00a0"/>
    <ds:schemaRef ds:uri="a1218e33-42f4-419c-a356-87b557913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D73711-7102-4214-A720-AFE8469CA81F}">
  <ds:schemaRefs>
    <ds:schemaRef ds:uri="http://schemas.microsoft.com/office/2006/documentManagement/types"/>
    <ds:schemaRef ds:uri="5588eda9-dfb0-4862-9798-e949506d00a0"/>
    <ds:schemaRef ds:uri="http://schemas.openxmlformats.org/package/2006/metadata/core-properties"/>
    <ds:schemaRef ds:uri="http://purl.org/dc/elements/1.1/"/>
    <ds:schemaRef ds:uri="http://www.w3.org/XML/1998/namespace"/>
    <ds:schemaRef ds:uri="http://schemas.microsoft.com/office/infopath/2007/PartnerControls"/>
    <ds:schemaRef ds:uri="a1218e33-42f4-419c-a356-87b55791345d"/>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6A0DCB3E-2761-4EF2-BF46-7254EE50A7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25268</TotalTime>
  <Words>6510</Words>
  <Application>Microsoft Office PowerPoint</Application>
  <PresentationFormat>Widescreen</PresentationFormat>
  <Paragraphs>532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Aptos</vt:lpstr>
      <vt:lpstr>Calibri</vt:lpstr>
      <vt:lpstr>Aptos SemiBold</vt:lpstr>
      <vt:lpstr>Aptos Light</vt:lpstr>
      <vt:lpstr>Motiv Office</vt:lpstr>
      <vt:lpstr>Building a modern, native app for Windows</vt:lpstr>
      <vt:lpstr>About Me</vt:lpstr>
      <vt:lpstr>Agenda</vt:lpstr>
      <vt:lpstr>A brief history of .NET desktop apps</vt:lpstr>
      <vt:lpstr>But what about…</vt:lpstr>
      <vt:lpstr>PowerPoint Presentation</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 (or Avalonia UI)</vt:lpstr>
      <vt:lpstr>Making Your Choice</vt:lpstr>
      <vt:lpstr>Resources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Klára Nevřalová</dc:creator>
  <cp:lastModifiedBy>Alvin Ashcraft</cp:lastModifiedBy>
  <cp:revision>48</cp:revision>
  <dcterms:created xsi:type="dcterms:W3CDTF">2021-07-26T06:57:59Z</dcterms:created>
  <dcterms:modified xsi:type="dcterms:W3CDTF">2025-05-18T15:08:06Z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0x010100BC6B79D465C3DF4DB04E860C82AA1DD7</vt:lpwstr>
  </property>
  <property fmtid="{D5CDD505-2E9C-101B-9397-08002B2CF9AE}" pid="3" name="MediaServiceImageTags">
    <vt:lpwstr/>
  </property>
</Properties>
</file>